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305" r:id="rId3"/>
    <p:sldId id="306" r:id="rId4"/>
    <p:sldId id="318" r:id="rId5"/>
    <p:sldId id="308" r:id="rId6"/>
    <p:sldId id="312" r:id="rId7"/>
    <p:sldId id="313" r:id="rId8"/>
    <p:sldId id="314" r:id="rId9"/>
    <p:sldId id="315" r:id="rId10"/>
    <p:sldId id="31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4214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6E92A1-E2B0-4FFB-B0C0-83C1DFA4F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3F8AB-890A-4988-A1BB-F922044C8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4CDC-2FDF-4C1B-8C8F-397BA5B2D9C2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ED6664-2897-4653-B40D-806CB02A3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59F35-AA94-4DC2-BC1A-6376E31EB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5541-E046-4C25-AC9C-3C3CC6DA51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95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D135-AC5D-412D-9E0E-623545EAE33D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621F5-529A-4D54-A085-69F194259C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5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2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621F5-529A-4D54-A085-69F194259C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23852"/>
            <a:ext cx="5724524" cy="2771774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1401238"/>
            <a:ext cx="5364162" cy="1694388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7189" y="3594101"/>
            <a:ext cx="7900988" cy="2913063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94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1889760"/>
            <a:ext cx="5364163" cy="36268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A5E311-0622-4645-B536-F46CC878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4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C960-3574-4F23-8766-5201E337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CE5B91-7271-4A18-AD8A-9267A91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12.01.22 / Felix Kistler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1F8022-5201-4EAF-B945-68A14361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FFE2F-FC42-4907-9F7D-FCA3D42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2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C254AE-8087-4F24-B186-60DB1042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12.01.22 / Felix Kistler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49916-0A33-4270-9A0E-C880B08C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CCE0E4-12E1-4DD4-893E-A7000E4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6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hre: 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331" y="308934"/>
            <a:ext cx="11456193" cy="1100766"/>
          </a:xfrm>
        </p:spPr>
        <p:txBody>
          <a:bodyPr anchor="t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270" y="1512570"/>
            <a:ext cx="11456192" cy="1100766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Vorname Name</a:t>
            </a:r>
            <a:br>
              <a:rPr lang="de-DE"/>
            </a:br>
            <a:r>
              <a:rPr lang="de-DE"/>
              <a:t>Fakultät oder Einheit</a:t>
            </a:r>
            <a:br>
              <a:rPr lang="de-DE"/>
            </a:br>
            <a:r>
              <a:rPr lang="de-DE"/>
              <a:t>Datum</a:t>
            </a:r>
            <a:endParaRPr lang="de-DE" dirty="0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4332" y="5043488"/>
            <a:ext cx="3950499" cy="1456533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1261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hre: 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933E06E9-849C-43B8-8097-406A5BF00A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8477C86-EAD4-49D4-B1B5-1B8983AF42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331" y="5043732"/>
            <a:ext cx="3942562" cy="145628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331" y="308934"/>
            <a:ext cx="11456193" cy="1100766"/>
          </a:xfrm>
        </p:spPr>
        <p:txBody>
          <a:bodyPr anchor="t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270" y="1512570"/>
            <a:ext cx="11456192" cy="1100766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Vorname Name</a:t>
            </a:r>
            <a:br>
              <a:rPr lang="de-DE"/>
            </a:br>
            <a:r>
              <a:rPr lang="de-DE"/>
              <a:t>Fakultät oder Einheit</a:t>
            </a:r>
            <a:br>
              <a:rPr lang="de-DE"/>
            </a:br>
            <a:r>
              <a:rPr lang="de-DE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29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hre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5385"/>
            <a:ext cx="11449051" cy="893339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4"/>
            <a:ext cx="11449049" cy="4665127"/>
          </a:xfrm>
        </p:spPr>
        <p:txBody>
          <a:bodyPr/>
          <a:lstStyle>
            <a:lvl1pPr marL="180975" indent="-180975">
              <a:lnSpc>
                <a:spcPct val="110000"/>
              </a:lnSpc>
              <a:spcAft>
                <a:spcPts val="800"/>
              </a:spcAft>
              <a:defRPr sz="2200"/>
            </a:lvl1pPr>
            <a:lvl2pPr marL="447675" indent="-266700">
              <a:lnSpc>
                <a:spcPct val="110000"/>
              </a:lnSpc>
              <a:spcAft>
                <a:spcPts val="800"/>
              </a:spcAft>
              <a:defRPr sz="2200"/>
            </a:lvl2pPr>
            <a:lvl3pPr marL="717550" indent="-269875">
              <a:lnSpc>
                <a:spcPct val="110000"/>
              </a:lnSpc>
              <a:spcAft>
                <a:spcPts val="800"/>
              </a:spcAft>
              <a:defRPr sz="2200"/>
            </a:lvl3pPr>
            <a:lvl4pPr marL="989013" indent="-271463">
              <a:lnSpc>
                <a:spcPct val="110000"/>
              </a:lnSpc>
              <a:spcAft>
                <a:spcPts val="800"/>
              </a:spcAft>
              <a:defRPr sz="2200"/>
            </a:lvl4pPr>
            <a:lvl5pPr marL="1252538" indent="-263525">
              <a:lnSpc>
                <a:spcPct val="11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400" y="6567960"/>
            <a:ext cx="3932238" cy="216000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3400" y="6347798"/>
            <a:ext cx="3932238" cy="227249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567960"/>
            <a:ext cx="1281217" cy="216000"/>
          </a:xfrm>
        </p:spPr>
        <p:txBody>
          <a:bodyPr/>
          <a:lstStyle>
            <a:lvl1pPr>
              <a:defRPr sz="800"/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5B3B89-E926-4129-B76F-D6C2F1344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7637"/>
            <a:ext cx="997744" cy="3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4332" y="5043488"/>
            <a:ext cx="3950499" cy="1456533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38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6713" y="5766118"/>
            <a:ext cx="1977621" cy="729141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6982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A20461-DAC3-49AA-8D4F-129656B2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6125675"/>
            <a:ext cx="997200" cy="3672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6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515302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0624"/>
            <a:ext cx="5724524" cy="51859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8666"/>
            <a:ext cx="572452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6316FFE-EEB4-482A-A388-32A84AA04B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1"/>
            <a:ext cx="5364163" cy="4367213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7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4AF4E8B-5485-49D5-BB89-3FB9C4974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38665"/>
            <a:ext cx="2520000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F706C58-641C-4B0A-8928-62A0A9BAE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9850" y="338665"/>
            <a:ext cx="286067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8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CC4683C-878E-4553-8F17-1CD0A7688DDD}"/>
              </a:ext>
            </a:extLst>
          </p:cNvPr>
          <p:cNvSpPr/>
          <p:nvPr userDrawn="1"/>
        </p:nvSpPr>
        <p:spPr>
          <a:xfrm>
            <a:off x="6107113" y="0"/>
            <a:ext cx="6083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38665"/>
            <a:ext cx="5364163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368300"/>
            <a:ext cx="5364162" cy="514826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5FAEDE7-4249-44B8-AA82-2F2EF244B1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475" y="6124574"/>
            <a:ext cx="3921125" cy="389627"/>
          </a:xfrm>
        </p:spPr>
        <p:txBody>
          <a:bodyPr anchor="b"/>
          <a:lstStyle>
            <a:lvl1pPr marL="0" indent="0">
              <a:buNone/>
              <a:defRPr sz="1100"/>
            </a:lvl1pPr>
          </a:lstStyle>
          <a:p>
            <a:pPr lvl="0"/>
            <a:r>
              <a:rPr lang="de-DE" dirty="0"/>
              <a:t>Bildunterschrift</a:t>
            </a:r>
            <a:br>
              <a:rPr lang="de-DE" dirty="0"/>
            </a:br>
            <a:r>
              <a:rPr lang="de-DE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12641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683B0D-4532-415B-B2BB-A291663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5364164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336138-92BE-4DA1-9396-F3D064B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30625"/>
            <a:ext cx="5724524" cy="518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03296-383E-4903-8C7C-5095FCB2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3400" y="6344444"/>
            <a:ext cx="3932238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12.01.22 / Felix Kistler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56B4A-0DB5-4139-963F-46347C0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3400" y="6124282"/>
            <a:ext cx="3932238" cy="22724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827BB-ADB3-4583-B44A-818CC577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307" y="6344444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0E150F-2DBF-4AFB-AEF1-215069AB2AC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124282"/>
            <a:ext cx="997744" cy="3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9" r:id="rId4"/>
    <p:sldLayoutId id="2147483661" r:id="rId5"/>
    <p:sldLayoutId id="2147483650" r:id="rId6"/>
    <p:sldLayoutId id="2147483656" r:id="rId7"/>
    <p:sldLayoutId id="2147483658" r:id="rId8"/>
    <p:sldLayoutId id="2147483657" r:id="rId9"/>
    <p:sldLayoutId id="2147483660" r:id="rId10"/>
    <p:sldLayoutId id="2147483654" r:id="rId11"/>
    <p:sldLayoutId id="2147483655" r:id="rId12"/>
    <p:sldLayoutId id="2147483664" r:id="rId13"/>
    <p:sldLayoutId id="2147483665" r:id="rId14"/>
    <p:sldLayoutId id="2147483666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ts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2036" userDrawn="1">
          <p15:clr>
            <a:srgbClr val="F26B43"/>
          </p15:clr>
        </p15:guide>
        <p15:guide id="5" pos="1136" userDrawn="1">
          <p15:clr>
            <a:srgbClr val="F26B43"/>
          </p15:clr>
        </p15:guide>
        <p15:guide id="6" pos="234" userDrawn="1">
          <p15:clr>
            <a:srgbClr val="F26B43"/>
          </p15:clr>
        </p15:guide>
        <p15:guide id="7" pos="4744" userDrawn="1">
          <p15:clr>
            <a:srgbClr val="F26B43"/>
          </p15:clr>
        </p15:guide>
        <p15:guide id="8" pos="5644" userDrawn="1">
          <p15:clr>
            <a:srgbClr val="F26B43"/>
          </p15:clr>
        </p15:guide>
        <p15:guide id="9" pos="6544" userDrawn="1">
          <p15:clr>
            <a:srgbClr val="F26B43"/>
          </p15:clr>
        </p15:guide>
        <p15:guide id="10" pos="7446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3858" userDrawn="1">
          <p15:clr>
            <a:srgbClr val="F26B43"/>
          </p15:clr>
        </p15:guide>
        <p15:guide id="13" orient="horz" pos="3475" userDrawn="1">
          <p15:clr>
            <a:srgbClr val="F26B43"/>
          </p15:clr>
        </p15:guide>
        <p15:guide id="14" pos="3613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BD2CC-97D0-4788-B19D-D326216A6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Projektarbeit I</a:t>
            </a:r>
            <a:br>
              <a:rPr lang="de-DE" b="0" dirty="0"/>
            </a:br>
            <a:r>
              <a:rPr lang="de-DE" b="0" dirty="0"/>
              <a:t>Entwicklung einer Siebträger-Espressomaschine mit Borosilikat-Glasboiler</a:t>
            </a:r>
            <a:br>
              <a:rPr lang="de-DE" b="0" dirty="0"/>
            </a:br>
            <a:br>
              <a:rPr lang="de-DE" sz="1450" b="0" dirty="0"/>
            </a:br>
            <a:r>
              <a:rPr lang="de-DE" sz="1450" b="0" dirty="0"/>
              <a:t>Felix Kistler</a:t>
            </a:r>
            <a:br>
              <a:rPr lang="de-DE" sz="1450" b="0" dirty="0"/>
            </a:br>
            <a:r>
              <a:rPr lang="de-DE" sz="1450" b="0" dirty="0"/>
              <a:t>12.01.22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4F6F69-0588-4E09-9385-B89E70837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Fakultät 03</a:t>
            </a:r>
          </a:p>
          <a:p>
            <a:r>
              <a:rPr lang="de-DE" dirty="0"/>
              <a:t>Maschinenbau, Fahrzeugtechnik, Flugzeugtechnik</a:t>
            </a:r>
          </a:p>
        </p:txBody>
      </p:sp>
    </p:spTree>
    <p:extLst>
      <p:ext uri="{BB962C8B-B14F-4D97-AF65-F5344CB8AC3E}">
        <p14:creationId xmlns:p14="http://schemas.microsoft.com/office/powerpoint/2010/main" val="365826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  <a:br>
              <a:rPr lang="de-DE" dirty="0"/>
            </a:br>
            <a:r>
              <a:rPr lang="de-DE" b="0" dirty="0"/>
              <a:t>Projektverlauf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Meilensteine</a:t>
            </a:r>
          </a:p>
          <a:p>
            <a:pPr marL="180975" lvl="1" indent="0">
              <a:buNone/>
            </a:pPr>
            <a:endParaRPr lang="de-DE" dirty="0"/>
          </a:p>
          <a:p>
            <a:r>
              <a:rPr lang="de-DE" dirty="0"/>
              <a:t>Deadlines in der Entwicklung</a:t>
            </a:r>
          </a:p>
          <a:p>
            <a:pPr lvl="1"/>
            <a:r>
              <a:rPr lang="de-DE" dirty="0"/>
              <a:t>Vorläufiges Design: 			Bis 15.03.22 (Ende </a:t>
            </a:r>
            <a:r>
              <a:rPr lang="de-DE" dirty="0" err="1"/>
              <a:t>WiSe</a:t>
            </a:r>
            <a:r>
              <a:rPr lang="de-DE" dirty="0"/>
              <a:t> 2021/22)</a:t>
            </a:r>
          </a:p>
          <a:p>
            <a:pPr lvl="1"/>
            <a:r>
              <a:rPr lang="de-DE" dirty="0"/>
              <a:t>Konstruktion und Materialisierung:	Bis 30.09.22 (Ende </a:t>
            </a:r>
            <a:r>
              <a:rPr lang="de-DE" dirty="0" err="1"/>
              <a:t>SoSe</a:t>
            </a:r>
            <a:r>
              <a:rPr lang="de-DE" dirty="0"/>
              <a:t> 2022)</a:t>
            </a:r>
          </a:p>
          <a:p>
            <a:pPr lvl="1"/>
            <a:r>
              <a:rPr lang="de-DE" dirty="0"/>
              <a:t>Seriennaher Prototyp:			Bis 15.02.23 (Ende </a:t>
            </a:r>
            <a:r>
              <a:rPr lang="de-DE" dirty="0" err="1"/>
              <a:t>WiSe</a:t>
            </a:r>
            <a:r>
              <a:rPr lang="de-DE" dirty="0"/>
              <a:t> 2022/23)</a:t>
            </a:r>
          </a:p>
          <a:p>
            <a:pPr marL="180975" lvl="1" indent="0">
              <a:buNone/>
            </a:pPr>
            <a:endParaRPr lang="de-DE" dirty="0"/>
          </a:p>
          <a:p>
            <a:r>
              <a:rPr lang="de-DE" dirty="0"/>
              <a:t>Geplante </a:t>
            </a:r>
            <a:r>
              <a:rPr lang="de-DE"/>
              <a:t>Vorstellung und Markteinführung</a:t>
            </a:r>
            <a:endParaRPr lang="de-DE" dirty="0"/>
          </a:p>
          <a:p>
            <a:pPr lvl="1"/>
            <a:r>
              <a:rPr lang="de-DE" dirty="0"/>
              <a:t>World </a:t>
            </a:r>
            <a:r>
              <a:rPr lang="de-DE" dirty="0" err="1"/>
              <a:t>of</a:t>
            </a:r>
            <a:r>
              <a:rPr lang="de-DE" dirty="0"/>
              <a:t> Coffee 2024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3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 &amp; Angebot</a:t>
            </a:r>
            <a:br>
              <a:rPr lang="de-DE" dirty="0"/>
            </a:br>
            <a:r>
              <a:rPr lang="de-DE" b="0" dirty="0"/>
              <a:t>Zugrunde liegende Idee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299" y="1459154"/>
            <a:ext cx="4837339" cy="466512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Entwicklung einer Siebträger-Espressomaschine mit: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Boiler aus doppelwandigem Borosilikat-Glas</a:t>
            </a:r>
          </a:p>
          <a:p>
            <a:endParaRPr lang="de-DE" dirty="0"/>
          </a:p>
          <a:p>
            <a:r>
              <a:rPr lang="de-DE" dirty="0"/>
              <a:t>Vollständiger Parametrierbarkeit aller relevanten Kaffeebezugsgrößen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91F1FAB-D14E-4EE9-AEDE-AFC780A7A091}"/>
              </a:ext>
            </a:extLst>
          </p:cNvPr>
          <p:cNvSpPr txBox="1">
            <a:spLocks/>
          </p:cNvSpPr>
          <p:nvPr/>
        </p:nvSpPr>
        <p:spPr>
          <a:xfrm>
            <a:off x="393241" y="1448264"/>
            <a:ext cx="5468715" cy="4665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698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714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635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Materialeigenschaften von Borosilikat-Glas</a:t>
            </a:r>
          </a:p>
          <a:p>
            <a:r>
              <a:rPr lang="de-DE" dirty="0"/>
              <a:t>hitzebeständig</a:t>
            </a:r>
          </a:p>
          <a:p>
            <a:pPr lvl="1"/>
            <a:r>
              <a:rPr lang="de-DE" dirty="0"/>
              <a:t>Hoher Schmelzpunkt und niedriger Wärmeausdehnungskoeffizient</a:t>
            </a:r>
          </a:p>
          <a:p>
            <a:pPr marL="180975" lvl="1" indent="0">
              <a:buNone/>
            </a:pPr>
            <a:endParaRPr lang="de-DE" dirty="0"/>
          </a:p>
          <a:p>
            <a:r>
              <a:rPr lang="de-DE" dirty="0"/>
              <a:t>geschmacksneutral</a:t>
            </a:r>
          </a:p>
          <a:p>
            <a:pPr lvl="1"/>
            <a:r>
              <a:rPr lang="de-DE" dirty="0"/>
              <a:t>Enthält keinerlei Chemikalien</a:t>
            </a:r>
          </a:p>
          <a:p>
            <a:pPr marL="180975" lvl="1" indent="0">
              <a:buNone/>
            </a:pPr>
            <a:endParaRPr lang="de-DE" dirty="0"/>
          </a:p>
          <a:p>
            <a:r>
              <a:rPr lang="de-DE" dirty="0"/>
              <a:t>gut isolierend</a:t>
            </a:r>
          </a:p>
          <a:p>
            <a:pPr lvl="1"/>
            <a:r>
              <a:rPr lang="de-DE" dirty="0"/>
              <a:t>Reduktion des Wärmeverlustes um 75%</a:t>
            </a:r>
          </a:p>
          <a:p>
            <a:pPr marL="180975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180975" lvl="1" indent="0">
              <a:buNone/>
            </a:pPr>
            <a:endParaRPr lang="de-DE" dirty="0"/>
          </a:p>
          <a:p>
            <a:pPr marL="180975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A1DC0C-DDCB-4008-8452-2549F7FFD81F}"/>
              </a:ext>
            </a:extLst>
          </p:cNvPr>
          <p:cNvCxnSpPr/>
          <p:nvPr/>
        </p:nvCxnSpPr>
        <p:spPr>
          <a:xfrm>
            <a:off x="6258155" y="963386"/>
            <a:ext cx="0" cy="5384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4AECF72-D0DD-4528-802E-F4E33A98939E}"/>
              </a:ext>
            </a:extLst>
          </p:cNvPr>
          <p:cNvSpPr/>
          <p:nvPr/>
        </p:nvSpPr>
        <p:spPr>
          <a:xfrm>
            <a:off x="5219698" y="2837734"/>
            <a:ext cx="1322615" cy="145324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6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 &amp; Angebot</a:t>
            </a:r>
            <a:br>
              <a:rPr lang="de-DE" dirty="0"/>
            </a:br>
            <a:r>
              <a:rPr lang="de-DE" b="0" dirty="0"/>
              <a:t>Problemdefinition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4"/>
            <a:ext cx="11449049" cy="22800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Gegenwärtige Situation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Stahl ist als Material für den Boiler industrieüblicher Standard</a:t>
            </a:r>
          </a:p>
          <a:p>
            <a:r>
              <a:rPr lang="de-DE" dirty="0"/>
              <a:t>Parametrierbarkeit bei Maschinen namhafter Hersteller selten und nur begrenzt möglich</a:t>
            </a:r>
          </a:p>
          <a:p>
            <a:r>
              <a:rPr lang="de-DE" dirty="0"/>
              <a:t>Ausnahmen:	High-End-Maschinen mit mehreren Brühgruppen für den Gastrobereich im 		hohen vier- bis niedrigem fünfstelligen Preissegment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D7CEDD8D-E442-4FAE-86B0-1EA0BC562A9E}"/>
              </a:ext>
            </a:extLst>
          </p:cNvPr>
          <p:cNvSpPr/>
          <p:nvPr/>
        </p:nvSpPr>
        <p:spPr>
          <a:xfrm>
            <a:off x="387803" y="4963879"/>
            <a:ext cx="918483" cy="5329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C60FD858-D26A-4CA0-99AA-9A647F33BEE2}"/>
              </a:ext>
            </a:extLst>
          </p:cNvPr>
          <p:cNvSpPr txBox="1">
            <a:spLocks/>
          </p:cNvSpPr>
          <p:nvPr/>
        </p:nvSpPr>
        <p:spPr>
          <a:xfrm>
            <a:off x="371474" y="4496272"/>
            <a:ext cx="11449049" cy="4712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698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714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635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Projektfokus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709E11-1E20-4408-A9BF-4E21AD6FC331}"/>
              </a:ext>
            </a:extLst>
          </p:cNvPr>
          <p:cNvSpPr txBox="1"/>
          <p:nvPr/>
        </p:nvSpPr>
        <p:spPr>
          <a:xfrm>
            <a:off x="1634958" y="5012866"/>
            <a:ext cx="10557042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200" dirty="0"/>
              <a:t>Entwicklung einer innovativen Siebträger-Espressomaschine für den Privatgebrauch mit vollständiger Parametrierbarkeit und integriertem Borosilikat-Glasboiler</a:t>
            </a:r>
          </a:p>
        </p:txBody>
      </p:sp>
    </p:spTree>
    <p:extLst>
      <p:ext uri="{BB962C8B-B14F-4D97-AF65-F5344CB8AC3E}">
        <p14:creationId xmlns:p14="http://schemas.microsoft.com/office/powerpoint/2010/main" val="137543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 &amp; Angebot</a:t>
            </a:r>
            <a:br>
              <a:rPr lang="de-DE" dirty="0"/>
            </a:br>
            <a:r>
              <a:rPr lang="de-DE" b="0" dirty="0"/>
              <a:t>Produkt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4"/>
            <a:ext cx="11449049" cy="22800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Konzeptbeschreibung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Verfügbar als:</a:t>
            </a:r>
          </a:p>
          <a:p>
            <a:pPr lvl="3"/>
            <a:r>
              <a:rPr lang="de-DE" dirty="0" err="1"/>
              <a:t>Auftischvariante</a:t>
            </a:r>
            <a:r>
              <a:rPr lang="de-DE" dirty="0"/>
              <a:t> („On Table“)</a:t>
            </a:r>
          </a:p>
          <a:p>
            <a:pPr lvl="3"/>
            <a:r>
              <a:rPr lang="de-DE" dirty="0"/>
              <a:t> in die Arbeitsfläche eingelassen („</a:t>
            </a:r>
            <a:r>
              <a:rPr lang="de-DE" dirty="0" err="1"/>
              <a:t>Under</a:t>
            </a:r>
            <a:r>
              <a:rPr lang="de-DE" dirty="0"/>
              <a:t> Table“)</a:t>
            </a:r>
          </a:p>
          <a:p>
            <a:pPr marL="717550" lvl="3" indent="0">
              <a:buNone/>
            </a:pPr>
            <a:endParaRPr lang="de-DE" dirty="0"/>
          </a:p>
          <a:p>
            <a:r>
              <a:rPr lang="de-DE" dirty="0"/>
              <a:t>Optik: 		Retro-Design</a:t>
            </a:r>
          </a:p>
          <a:p>
            <a:r>
              <a:rPr lang="de-DE" dirty="0"/>
              <a:t>Inspiration: 		Hochwertige Röhrenverstärker</a:t>
            </a:r>
          </a:p>
          <a:p>
            <a:r>
              <a:rPr lang="de-DE" dirty="0"/>
              <a:t>Technik:		Regeltechnische Parametrierung, kalte Brühgruppe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C7309C1-7AD5-47B0-B8F9-10BB4466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444" y="782054"/>
            <a:ext cx="3707057" cy="31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</a:t>
            </a:r>
            <a:br>
              <a:rPr lang="de-DE" dirty="0"/>
            </a:br>
            <a:r>
              <a:rPr lang="de-DE" b="0" dirty="0"/>
              <a:t>Definition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5"/>
            <a:ext cx="11449049" cy="227258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 potenzieller Nutzer</a:t>
            </a:r>
          </a:p>
          <a:p>
            <a:r>
              <a:rPr lang="de-DE" dirty="0"/>
              <a:t>Anspruchsvolle, mit der Zubereitung versierte Kaffeeliebhaber beider Geschlechter zwischen 30 und 70 Jahren</a:t>
            </a:r>
          </a:p>
          <a:p>
            <a:r>
              <a:rPr lang="de-DE" dirty="0"/>
              <a:t>Verfügen über mittleres bis hohes Einkommen</a:t>
            </a:r>
          </a:p>
          <a:p>
            <a:r>
              <a:rPr lang="de-DE" dirty="0"/>
              <a:t>Legen Wert auf Ästhetik, Funktionalität und Innovation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3DC3F102-F9D1-4BD0-8D3E-D7EAE263A6EF}"/>
              </a:ext>
            </a:extLst>
          </p:cNvPr>
          <p:cNvSpPr txBox="1">
            <a:spLocks/>
          </p:cNvSpPr>
          <p:nvPr/>
        </p:nvSpPr>
        <p:spPr>
          <a:xfrm>
            <a:off x="371474" y="4431928"/>
            <a:ext cx="11449049" cy="170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698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714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635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Gebrauchsumfeld</a:t>
            </a:r>
          </a:p>
          <a:p>
            <a:r>
              <a:rPr lang="de-DE" dirty="0"/>
              <a:t>Privatgebrauch</a:t>
            </a:r>
          </a:p>
          <a:p>
            <a:r>
              <a:rPr lang="de-DE" dirty="0"/>
              <a:t>Gastronomiebereich wie kleinere Cafés, Bars und Restaurants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53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 &amp; Wettbewerb</a:t>
            </a:r>
            <a:br>
              <a:rPr lang="de-DE" dirty="0"/>
            </a:br>
            <a:r>
              <a:rPr lang="de-DE" b="0" dirty="0"/>
              <a:t>Konkurrenzanalyse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6" name="Picture 2" descr="Blog - Decent Espresso DE1+ Review">
            <a:extLst>
              <a:ext uri="{FF2B5EF4-FFF2-40B4-BE49-F238E27FC236}">
                <a16:creationId xmlns:a16="http://schemas.microsoft.com/office/drawing/2014/main" id="{3018EBE2-63CB-4E36-AE23-658A8EC0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" y="2647719"/>
            <a:ext cx="2074149" cy="19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CA1B041-127B-43F1-B242-885EE33A64B8}"/>
              </a:ext>
            </a:extLst>
          </p:cNvPr>
          <p:cNvSpPr txBox="1"/>
          <p:nvPr/>
        </p:nvSpPr>
        <p:spPr>
          <a:xfrm>
            <a:off x="6733450" y="4871754"/>
            <a:ext cx="270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Kees </a:t>
            </a:r>
            <a:r>
              <a:rPr lang="de-DE" sz="1800" dirty="0" err="1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v.d.</a:t>
            </a:r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 Westen</a:t>
            </a:r>
            <a:endParaRPr lang="de-DE" i="1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Speedster</a:t>
            </a:r>
          </a:p>
          <a:p>
            <a:pPr algn="ctr"/>
            <a:endParaRPr lang="de-DE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11.990 €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D6B6BF8-92D3-488F-86F5-D1EFC2E67C7C}"/>
              </a:ext>
            </a:extLst>
          </p:cNvPr>
          <p:cNvSpPr txBox="1"/>
          <p:nvPr/>
        </p:nvSpPr>
        <p:spPr>
          <a:xfrm>
            <a:off x="4523643" y="4871754"/>
            <a:ext cx="270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Dalla </a:t>
            </a:r>
            <a:r>
              <a:rPr lang="de-DE" sz="1800" dirty="0" err="1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Corte</a:t>
            </a:r>
            <a:endParaRPr lang="de-DE" sz="1800" dirty="0">
              <a:effectLst/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Mina</a:t>
            </a:r>
          </a:p>
          <a:p>
            <a:pPr algn="ctr"/>
            <a:endParaRPr lang="de-DE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7.800 €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E8E72A2-5686-4645-9249-84D82A656362}"/>
              </a:ext>
            </a:extLst>
          </p:cNvPr>
          <p:cNvSpPr txBox="1"/>
          <p:nvPr/>
        </p:nvSpPr>
        <p:spPr>
          <a:xfrm>
            <a:off x="2634012" y="4871754"/>
            <a:ext cx="2301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de-DE" sz="1800" dirty="0" err="1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Marzocco</a:t>
            </a:r>
            <a:endParaRPr lang="de-DE" sz="1800" dirty="0">
              <a:effectLst/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GS3 </a:t>
            </a:r>
          </a:p>
          <a:p>
            <a:pPr algn="ctr"/>
            <a:endParaRPr lang="de-DE" i="1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6.900 €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7A32648-B607-440B-97C2-1F95F776F84B}"/>
              </a:ext>
            </a:extLst>
          </p:cNvPr>
          <p:cNvSpPr txBox="1"/>
          <p:nvPr/>
        </p:nvSpPr>
        <p:spPr>
          <a:xfrm>
            <a:off x="8841756" y="4866708"/>
            <a:ext cx="2707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Slayer</a:t>
            </a:r>
            <a:endParaRPr lang="de-DE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V3</a:t>
            </a:r>
          </a:p>
          <a:p>
            <a:pPr algn="ctr"/>
            <a:endParaRPr lang="de-DE" sz="1800" i="1" dirty="0">
              <a:effectLst/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12.499 €</a:t>
            </a:r>
            <a:endParaRPr lang="de-DE" sz="1800" dirty="0">
              <a:effectLst/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DE" sz="1800" dirty="0">
              <a:effectLst/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F70B38C2-685A-46FE-9454-9230938D337F}"/>
              </a:ext>
            </a:extLst>
          </p:cNvPr>
          <p:cNvCxnSpPr>
            <a:cxnSpLocks/>
          </p:cNvCxnSpPr>
          <p:nvPr/>
        </p:nvCxnSpPr>
        <p:spPr>
          <a:xfrm>
            <a:off x="9191126" y="1303562"/>
            <a:ext cx="0" cy="4661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0209B47-BDE4-439A-9627-B4FCD552C516}"/>
              </a:ext>
            </a:extLst>
          </p:cNvPr>
          <p:cNvCxnSpPr>
            <a:cxnSpLocks/>
          </p:cNvCxnSpPr>
          <p:nvPr/>
        </p:nvCxnSpPr>
        <p:spPr>
          <a:xfrm>
            <a:off x="6981323" y="1303562"/>
            <a:ext cx="0" cy="4661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78D0733-CDA1-45A4-ADE3-5617D667D61A}"/>
              </a:ext>
            </a:extLst>
          </p:cNvPr>
          <p:cNvCxnSpPr>
            <a:cxnSpLocks/>
          </p:cNvCxnSpPr>
          <p:nvPr/>
        </p:nvCxnSpPr>
        <p:spPr>
          <a:xfrm>
            <a:off x="4838645" y="1303562"/>
            <a:ext cx="0" cy="4661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E5EC4C3-3B9A-4270-B787-8BBDCB9A5B63}"/>
              </a:ext>
            </a:extLst>
          </p:cNvPr>
          <p:cNvCxnSpPr>
            <a:cxnSpLocks/>
          </p:cNvCxnSpPr>
          <p:nvPr/>
        </p:nvCxnSpPr>
        <p:spPr>
          <a:xfrm>
            <a:off x="2706815" y="1303562"/>
            <a:ext cx="0" cy="4661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CF3A97C-72B7-44C7-82BF-ED9DF46654EE}"/>
              </a:ext>
            </a:extLst>
          </p:cNvPr>
          <p:cNvSpPr txBox="1"/>
          <p:nvPr/>
        </p:nvSpPr>
        <p:spPr>
          <a:xfrm>
            <a:off x="368820" y="4873072"/>
            <a:ext cx="270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 err="1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Decent</a:t>
            </a:r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 Espresso</a:t>
            </a: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DE1PRO</a:t>
            </a:r>
          </a:p>
          <a:p>
            <a:pPr algn="ctr"/>
            <a:endParaRPr lang="de-DE" i="1" dirty="0">
              <a:latin typeface="Arial (Textkörper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dirty="0">
                <a:effectLst/>
                <a:latin typeface="Arial (Textkörper)"/>
                <a:ea typeface="Calibri" panose="020F0502020204030204" pitchFamily="34" charset="0"/>
                <a:cs typeface="Arial" panose="020B0604020202020204" pitchFamily="34" charset="0"/>
              </a:rPr>
              <a:t>5.500 €</a:t>
            </a:r>
          </a:p>
        </p:txBody>
      </p:sp>
      <p:pic>
        <p:nvPicPr>
          <p:cNvPr id="1030" name="Picture 6" descr="La Marzocco GS3 Dual-Boiler System">
            <a:extLst>
              <a:ext uri="{FF2B5EF4-FFF2-40B4-BE49-F238E27FC236}">
                <a16:creationId xmlns:a16="http://schemas.microsoft.com/office/drawing/2014/main" id="{E879BD05-3615-4378-AB56-68880853D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11314"/>
          <a:stretch/>
        </p:blipFill>
        <p:spPr bwMode="auto">
          <a:xfrm>
            <a:off x="2854158" y="2859105"/>
            <a:ext cx="1979671" cy="16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presso Machine - Coffee Maker">
            <a:extLst>
              <a:ext uri="{FF2B5EF4-FFF2-40B4-BE49-F238E27FC236}">
                <a16:creationId xmlns:a16="http://schemas.microsoft.com/office/drawing/2014/main" id="{70982DBF-E952-4056-ACDB-ACC6952BA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6932" r="17750" b="6748"/>
          <a:stretch/>
        </p:blipFill>
        <p:spPr bwMode="auto">
          <a:xfrm>
            <a:off x="5133359" y="2497384"/>
            <a:ext cx="1582579" cy="21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7212FC-C67B-4BAE-BCCB-C70157620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r="3648"/>
          <a:stretch/>
        </p:blipFill>
        <p:spPr bwMode="auto">
          <a:xfrm>
            <a:off x="9254632" y="2859105"/>
            <a:ext cx="2389715" cy="17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FF36F81-F92B-4103-B1EC-68D928A20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/>
          <a:stretch/>
        </p:blipFill>
        <p:spPr bwMode="auto">
          <a:xfrm>
            <a:off x="7054942" y="2799418"/>
            <a:ext cx="2087195" cy="15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7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 &amp; Wettbewerb</a:t>
            </a:r>
            <a:br>
              <a:rPr lang="de-DE" dirty="0"/>
            </a:br>
            <a:r>
              <a:rPr lang="de-DE" b="0" dirty="0"/>
              <a:t>Marktanalyse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Abschätzung Verkaufszahlen namhafter Hersteller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Dalla </a:t>
            </a:r>
            <a:r>
              <a:rPr lang="de-DE" dirty="0" err="1"/>
              <a:t>Corte</a:t>
            </a:r>
            <a:r>
              <a:rPr lang="de-DE" dirty="0"/>
              <a:t>:	 618.000€ Umsatz in 2019 (Deutschland)</a:t>
            </a:r>
          </a:p>
          <a:p>
            <a:r>
              <a:rPr lang="de-DE" dirty="0"/>
              <a:t>Mina:</a:t>
            </a:r>
          </a:p>
          <a:p>
            <a:pPr lvl="1"/>
            <a:r>
              <a:rPr lang="de-DE" dirty="0"/>
              <a:t>Verkaufspreis: ca. 8000€ (brutto), 6700€ (netto)</a:t>
            </a:r>
          </a:p>
          <a:p>
            <a:pPr lvl="1"/>
            <a:r>
              <a:rPr lang="de-DE" dirty="0"/>
              <a:t>Produktionskosten ca. 2500€</a:t>
            </a:r>
          </a:p>
          <a:p>
            <a:pPr lvl="1"/>
            <a:r>
              <a:rPr lang="de-DE" dirty="0"/>
              <a:t>Marge: ca. 2200€ pro Maschine</a:t>
            </a:r>
          </a:p>
          <a:p>
            <a:pPr lvl="1"/>
            <a:r>
              <a:rPr lang="de-DE" dirty="0"/>
              <a:t>Geschätztes Produktionsvolumen: ca. 130 Maschinen pro Jahr in Deutschland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38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</a:t>
            </a:r>
            <a:br>
              <a:rPr lang="de-DE" dirty="0"/>
            </a:br>
            <a:r>
              <a:rPr lang="de-DE" b="0" dirty="0"/>
              <a:t>Abgrenzung zu Mitbewerbern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Unique </a:t>
            </a:r>
            <a:r>
              <a:rPr lang="de-DE" dirty="0" err="1"/>
              <a:t>Selling</a:t>
            </a:r>
            <a:r>
              <a:rPr lang="de-DE" dirty="0"/>
              <a:t> Points (USPs)</a:t>
            </a:r>
          </a:p>
          <a:p>
            <a:r>
              <a:rPr lang="de-DE" dirty="0"/>
              <a:t>Ästhetik durch Borosilikat-Glasboiler</a:t>
            </a:r>
          </a:p>
          <a:p>
            <a:pPr lvl="1"/>
            <a:r>
              <a:rPr lang="de-DE" dirty="0"/>
              <a:t>Weckt Emotionen beim Nutzer</a:t>
            </a:r>
          </a:p>
          <a:p>
            <a:r>
              <a:rPr lang="de-DE" dirty="0"/>
              <a:t>Hohe Energieeffizienz</a:t>
            </a:r>
          </a:p>
          <a:p>
            <a:pPr lvl="1"/>
            <a:r>
              <a:rPr lang="de-DE" dirty="0"/>
              <a:t>Geringer Wärmeverlust durch doppelwandigen Glasboiler</a:t>
            </a:r>
          </a:p>
          <a:p>
            <a:pPr lvl="1"/>
            <a:r>
              <a:rPr lang="de-DE" dirty="0"/>
              <a:t>Deutlich niedrigerer Energiebedarf</a:t>
            </a:r>
          </a:p>
          <a:p>
            <a:r>
              <a:rPr lang="de-DE" dirty="0"/>
              <a:t>Vollständige Parametrierbarkeit</a:t>
            </a:r>
          </a:p>
          <a:p>
            <a:pPr lvl="1"/>
            <a:r>
              <a:rPr lang="de-DE" dirty="0"/>
              <a:t>Variierung der Kaffeebezugsgrößen wie Wassertemperatur und –menge pro Tasse</a:t>
            </a:r>
          </a:p>
          <a:p>
            <a:pPr lvl="1"/>
            <a:r>
              <a:rPr lang="de-DE" dirty="0"/>
              <a:t>Simulation jeder handelsüblichen Espressomaschine möglich</a:t>
            </a:r>
          </a:p>
          <a:p>
            <a:pPr lvl="1"/>
            <a:r>
              <a:rPr lang="de-DE" dirty="0"/>
              <a:t>Anbieten von Presets mit bewährten Einstellungen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2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210B0-F4C4-4196-8B3E-E430A724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</a:t>
            </a:r>
            <a:br>
              <a:rPr lang="de-DE" dirty="0"/>
            </a:br>
            <a:r>
              <a:rPr lang="de-DE" b="0" dirty="0"/>
              <a:t>Preispolitik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584AFA6-84A6-4E7C-8D75-C1AB3B3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Kostenstruktur der 1-Zylindervariante</a:t>
            </a:r>
          </a:p>
          <a:p>
            <a:pPr marL="180975" lvl="1" indent="0">
              <a:buNone/>
            </a:pPr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Under</a:t>
            </a:r>
            <a:r>
              <a:rPr lang="de-DE" dirty="0"/>
              <a:t> Table“:</a:t>
            </a:r>
          </a:p>
          <a:p>
            <a:pPr lvl="1"/>
            <a:r>
              <a:rPr lang="de-DE" dirty="0"/>
              <a:t>Verkaufspreis: ca. 12.000 € (brutto), 10.000 € (netto) + Einbaukosten ca. 550 €</a:t>
            </a:r>
          </a:p>
          <a:p>
            <a:pPr lvl="1"/>
            <a:r>
              <a:rPr lang="de-DE" dirty="0"/>
              <a:t>Händlermarge: 3000 € (30%)</a:t>
            </a:r>
          </a:p>
          <a:p>
            <a:pPr lvl="1"/>
            <a:r>
              <a:rPr lang="de-DE" dirty="0"/>
              <a:t>Produktionskosten ca. 4000€ pro Maschine</a:t>
            </a:r>
          </a:p>
          <a:p>
            <a:pPr lvl="1"/>
            <a:r>
              <a:rPr lang="de-DE" dirty="0"/>
              <a:t>Marge: ca. 3000€ pro Maschine</a:t>
            </a:r>
          </a:p>
          <a:p>
            <a:pPr marL="180975" lvl="1" indent="0">
              <a:buNone/>
            </a:pPr>
            <a:endParaRPr lang="de-DE" dirty="0"/>
          </a:p>
          <a:p>
            <a:pPr lvl="1"/>
            <a:r>
              <a:rPr lang="de-DE" dirty="0"/>
              <a:t>Geschätzter Absatz 2024: 	50 – 100 Maschinen (Europa) </a:t>
            </a:r>
          </a:p>
          <a:p>
            <a:pPr lvl="1"/>
            <a:r>
              <a:rPr lang="de-DE" dirty="0"/>
              <a:t>In den Folgejahren:	 	25 – 50 Maschinen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8F9C6-50F5-4817-9A4C-6F3DBDBA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12.01.22 / Felix Kistler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6B8AB0-A4EE-4662-B3B2-883AB8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Entwicklung einer Siebträger-Espressomaschine mit Borosilikat-Glasboiler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BA9EE-B3B4-4277-93C9-5A10EDA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966621"/>
      </p:ext>
    </p:extLst>
  </p:cSld>
  <p:clrMapOvr>
    <a:masterClrMapping/>
  </p:clrMapOvr>
</p:sld>
</file>

<file path=ppt/theme/theme1.xml><?xml version="1.0" encoding="utf-8"?>
<a:theme xmlns:a="http://schemas.openxmlformats.org/drawingml/2006/main" name="Hochschule München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lnSpc>
            <a:spcPct val="97000"/>
          </a:lnSpc>
          <a:defRPr sz="14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7000"/>
          </a:lnSpc>
          <a:defRPr sz="14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M_PowerPoint_16x9_2020-08-19.potx" id="{36F11FC6-5466-4E0A-89FF-E0E4304DFD44}" vid="{AA4DF9E3-E2DC-4B92-BD3B-8EF202BE8C56}"/>
    </a:ext>
  </a:extLst>
</a:theme>
</file>

<file path=ppt/theme/theme2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HM_PowerPoint_16x9</Template>
  <TotalTime>0</TotalTime>
  <Words>577</Words>
  <Application>Microsoft Office PowerPoint</Application>
  <PresentationFormat>Breitbild</PresentationFormat>
  <Paragraphs>139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Arial (Textkörper)</vt:lpstr>
      <vt:lpstr>Hochschule München</vt:lpstr>
      <vt:lpstr>Projektarbeit I Entwicklung einer Siebträger-Espressomaschine mit Borosilikat-Glasboiler  Felix Kistler 12.01.22</vt:lpstr>
      <vt:lpstr>Idee &amp; Angebot Zugrunde liegende Idee</vt:lpstr>
      <vt:lpstr>Idee &amp; Angebot Problemdefinition</vt:lpstr>
      <vt:lpstr>Idee &amp; Angebot Produkt</vt:lpstr>
      <vt:lpstr>Zielgruppe Definition</vt:lpstr>
      <vt:lpstr>Markt &amp; Wettbewerb Konkurrenzanalyse</vt:lpstr>
      <vt:lpstr>Markt &amp; Wettbewerb Marktanalyse</vt:lpstr>
      <vt:lpstr>Strategie Abgrenzung zu Mitbewerbern</vt:lpstr>
      <vt:lpstr>Strategie Preispolitik</vt:lpstr>
      <vt:lpstr>Ausblick Projektverlauf</vt:lpstr>
    </vt:vector>
  </TitlesOfParts>
  <Company>Hochschule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Unterüberschrift  Datum/Autor</dc:title>
  <dc:creator>Kistler, Felix</dc:creator>
  <cp:lastModifiedBy>Kistler, Felix</cp:lastModifiedBy>
  <cp:revision>23</cp:revision>
  <dcterms:created xsi:type="dcterms:W3CDTF">2022-01-07T14:29:34Z</dcterms:created>
  <dcterms:modified xsi:type="dcterms:W3CDTF">2022-01-11T21:40:24Z</dcterms:modified>
</cp:coreProperties>
</file>