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399" r:id="rId4"/>
    <p:sldId id="347" r:id="rId5"/>
    <p:sldId id="349" r:id="rId6"/>
    <p:sldId id="350" r:id="rId7"/>
    <p:sldId id="351" r:id="rId8"/>
    <p:sldId id="352" r:id="rId9"/>
    <p:sldId id="353" r:id="rId10"/>
    <p:sldId id="401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400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2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MDhTP7lViswiyo4YTUe31GP10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F5B96B-15C3-457F-84A9-DCB35A3F9E4A}">
  <a:tblStyle styleId="{8DF5B96B-15C3-457F-84A9-DCB35A3F9E4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 autoAdjust="0"/>
    <p:restoredTop sz="94957" autoAdjust="0"/>
  </p:normalViewPr>
  <p:slideViewPr>
    <p:cSldViewPr snapToGrid="0">
      <p:cViewPr varScale="1">
        <p:scale>
          <a:sx n="227" d="100"/>
          <a:sy n="227" d="100"/>
        </p:scale>
        <p:origin x="1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87" Type="http://customschemas.google.com/relationships/presentationmetadata" Target="metadata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339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759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38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166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817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39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379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04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02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68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37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464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185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1561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954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21440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027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040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1024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73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332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668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055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061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5044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4876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7922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355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916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563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170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141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754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276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34490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141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40881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0772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6660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55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24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76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578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551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704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 preserve="1">
  <p:cSld name="Titelfoli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46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 preserve="1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362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 preserve="1">
  <p:cSld name="Zwei Inhal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96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 preserve="1">
  <p:cSld name="Abschnitts-&#10;überschri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 preserve="1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878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 preserve="1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13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 preserve="1">
  <p:cSld name="Le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74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 preserve="1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111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 preserve="1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1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 preserve="1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91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 preserve="1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4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4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4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8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8"/>
          <p:cNvSpPr txBox="1">
            <a:spLocks noGrp="1"/>
          </p:cNvSpPr>
          <p:nvPr>
            <p:ph type="body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9"/>
          <p:cNvSpPr txBox="1"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9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9"/>
          <p:cNvSpPr txBox="1">
            <a:spLocks noGrp="1"/>
          </p:cNvSpPr>
          <p:nvPr>
            <p:ph type="body" idx="1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de-DE" dirty="0" err="1"/>
              <a:t>edrder</a:t>
            </a:r>
            <a:endParaRPr dirty="0"/>
          </a:p>
        </p:txBody>
      </p:sp>
      <p:sp>
        <p:nvSpPr>
          <p:cNvPr id="11" name="Google Shape;1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0050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09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1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-135330" y="-376800"/>
            <a:ext cx="5188134" cy="3802476"/>
          </a:xfrm>
          <a:prstGeom prst="ellipse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3200" b="1" kern="1200">
                <a:solidFill>
                  <a:srgbClr val="FFFFFF"/>
                </a:solidFill>
                <a:latin typeface="Georgia Pro Cond" panose="02040506050405020303" pitchFamily="18" charset="0"/>
                <a:ea typeface="+mj-ea"/>
                <a:cs typeface="+mj-cs"/>
              </a:rPr>
              <a:t>Montageanleitung              Variante Labor</a:t>
            </a:r>
            <a:endParaRPr lang="en-US" sz="3200" kern="1200" dirty="0">
              <a:solidFill>
                <a:srgbClr val="FFFFFF"/>
              </a:solidFill>
              <a:latin typeface="Georgia Pro Cond" panose="02040506050405020303" pitchFamily="18" charset="0"/>
              <a:ea typeface="+mj-ea"/>
              <a:cs typeface="+mj-cs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55508" y="3602038"/>
            <a:ext cx="3613271" cy="165576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indent="0" algn="l"/>
            <a:r>
              <a:rPr lang="de-DE" sz="1900" dirty="0">
                <a:solidFill>
                  <a:srgbClr val="FFFFFF"/>
                </a:solidFill>
                <a:latin typeface="Arial Nova Cond" panose="020B0506020202020204" pitchFamily="34" charset="0"/>
              </a:rPr>
              <a:t>Projektgruppe „Inbetriebnahme labortechnische Espressomaschine“</a:t>
            </a:r>
          </a:p>
          <a:p>
            <a:pPr marL="0" indent="0" algn="l"/>
            <a:r>
              <a:rPr lang="de-DE" sz="1900" b="1" dirty="0">
                <a:solidFill>
                  <a:srgbClr val="FFFFFF"/>
                </a:solidFill>
                <a:latin typeface="Arial Nova Cond" panose="020B0506020202020204" pitchFamily="34" charset="0"/>
              </a:rPr>
              <a:t>Stand 15.02.2022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de-DE" sz="1900" dirty="0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6B467D-9941-D24B-B8A4-A7A8FEEE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12" y="695616"/>
            <a:ext cx="5727327" cy="53040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24250" y="864702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8041870" y="357146"/>
            <a:ext cx="406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Flachstab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6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469184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Flachstab mit Hutschiene, Magnetventile und PE-Sammelstelle bestücken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90714" cy="13696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Flachstab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Hutschiene TS-35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PE-Sammelblock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Schutzleiter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1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Zylinderkopfschraube M3x6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Linsenkopfschraube M5x12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M5 (ISO 4032)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39717" y="1718473"/>
            <a:ext cx="2801259" cy="339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PE-Sammelblock </a:t>
            </a:r>
            <a:r>
              <a:rPr lang="de-DE" sz="1500" dirty="0">
                <a:latin typeface="Arial Nova Cond" panose="020B0506020202020204" pitchFamily="34" charset="0"/>
              </a:rPr>
              <a:t>mit</a:t>
            </a:r>
            <a:r>
              <a:rPr lang="de-DE" sz="1500" i="1" dirty="0">
                <a:latin typeface="Arial Nova Cond" panose="020B0506020202020204" pitchFamily="34" charset="0"/>
              </a:rPr>
              <a:t> M3 Zylinderkopfschraube </a:t>
            </a:r>
            <a:r>
              <a:rPr lang="de-DE" sz="1500" dirty="0">
                <a:latin typeface="Arial Nova Cond" panose="020B0506020202020204" pitchFamily="34" charset="0"/>
              </a:rPr>
              <a:t>am</a:t>
            </a:r>
            <a:r>
              <a:rPr lang="de-DE" sz="1500" i="1" dirty="0">
                <a:latin typeface="Arial Nova Cond" panose="020B0506020202020204" pitchFamily="34" charset="0"/>
              </a:rPr>
              <a:t> Flachstab </a:t>
            </a:r>
            <a:r>
              <a:rPr lang="de-DE" sz="1500" dirty="0">
                <a:latin typeface="Arial Nova Cond" panose="020B0506020202020204" pitchFamily="34" charset="0"/>
              </a:rPr>
              <a:t>befestigen.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Hutschiene TS-35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M5 Linsenkopfschrauben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M5 Muttern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Flachstab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anbringen.</a:t>
            </a:r>
          </a:p>
          <a:p>
            <a:pPr marL="0" indent="0">
              <a:buSzPts val="2000"/>
              <a:buNone/>
            </a:pPr>
            <a:r>
              <a:rPr kumimoji="0" lang="de-DE" sz="15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Anmerkung: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PE-Sammelblock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rechter Hutschienenschraube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mit einem Schutzleiter erden.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4ED25F-6DD9-5A40-A762-63249288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58" y="2280954"/>
            <a:ext cx="4089400" cy="3136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D8ECBA-918F-694A-BADD-196936DC8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617" y="5070584"/>
            <a:ext cx="5330420" cy="13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9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7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25328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Schutzleiter an PE-Sammelstelle anschließen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7201220" cy="5570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Flachstab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11x Schutzleiter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09872" y="1372440"/>
            <a:ext cx="2756145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Schutzleiter </a:t>
            </a:r>
            <a:r>
              <a:rPr lang="de-DE" sz="1500" dirty="0">
                <a:latin typeface="Arial Nova Cond" panose="020B0506020202020204" pitchFamily="34" charset="0"/>
              </a:rPr>
              <a:t>gemäß Tabelle sowie Schaltplan an </a:t>
            </a:r>
            <a:r>
              <a:rPr lang="de-DE" sz="1500" i="1" dirty="0">
                <a:latin typeface="Arial Nova Cond" panose="020B0506020202020204" pitchFamily="34" charset="0"/>
              </a:rPr>
              <a:t>PE-Sammelstelle</a:t>
            </a:r>
            <a:r>
              <a:rPr lang="de-DE" sz="1500" dirty="0">
                <a:latin typeface="Arial Nova Cond" panose="020B0506020202020204" pitchFamily="34" charset="0"/>
              </a:rPr>
              <a:t> anschließen.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94C20A-B628-4556-B039-1F8938AE6274}"/>
              </a:ext>
            </a:extLst>
          </p:cNvPr>
          <p:cNvSpPr txBox="1"/>
          <p:nvPr/>
        </p:nvSpPr>
        <p:spPr>
          <a:xfrm>
            <a:off x="8134312" y="343327"/>
            <a:ext cx="398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Flachstab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F0063FE7-6E74-4ADF-88E8-C23806914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145" y="2093101"/>
            <a:ext cx="2244089" cy="363523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54E0B2C-99A2-C846-9C6D-D94728C2A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19" y="1875581"/>
            <a:ext cx="7240259" cy="35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52505" y="1046992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8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737858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mit Hutschienenadaptern und Anschlüssen versehen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90714" cy="82791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5x 2/2-Wege-Ventil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5x Hutschienenadapter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10x Senkschraube M3x10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07337" y="2872493"/>
            <a:ext cx="2743201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Hutschienenadapter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M3 Senkschrauben</a:t>
            </a:r>
            <a:r>
              <a:rPr lang="de-DE" sz="1500" dirty="0">
                <a:latin typeface="Arial Nova Cond" panose="020B0506020202020204" pitchFamily="34" charset="0"/>
              </a:rPr>
              <a:t> an den </a:t>
            </a:r>
            <a:r>
              <a:rPr lang="de-DE" sz="1500" i="1" dirty="0">
                <a:latin typeface="Arial Nova Cond" panose="020B0506020202020204" pitchFamily="34" charset="0"/>
              </a:rPr>
              <a:t>Magnetventilen</a:t>
            </a:r>
            <a:r>
              <a:rPr lang="de-DE" sz="1500" dirty="0">
                <a:latin typeface="Arial Nova Cond" panose="020B0506020202020204" pitchFamily="34" charset="0"/>
              </a:rPr>
              <a:t> anbringen.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06591" y="358479"/>
            <a:ext cx="3723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    Magnetventile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13DC67-DCED-8744-B627-494D56B2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29" y="2448217"/>
            <a:ext cx="5092700" cy="3352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368051-C4D0-0F42-A2DB-B6560C30B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77" y="3559449"/>
            <a:ext cx="1389891" cy="24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32552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8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737858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mit Hutschienenadaptern und Anschlüssen versehen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90714" cy="12926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5x 2/2-Wege-Ventil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5x Hutschienenadapter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3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Winkel-Einschraub-Verschraubung,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T-Einschraub-Verschraubung,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L-Einschraub-Verschraubung,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4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Gerade 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Festdrossel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12722" y="2058814"/>
            <a:ext cx="2653494" cy="20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Anschlüsse</a:t>
            </a:r>
            <a:r>
              <a:rPr lang="de-DE" sz="1500" dirty="0">
                <a:latin typeface="Arial Nova Cond" panose="020B0506020202020204" pitchFamily="34" charset="0"/>
              </a:rPr>
              <a:t> gemäß Montagebild an den </a:t>
            </a:r>
            <a:r>
              <a:rPr lang="de-DE" sz="1500" i="1" dirty="0">
                <a:latin typeface="Arial Nova Cond" panose="020B0506020202020204" pitchFamily="34" charset="0"/>
              </a:rPr>
              <a:t>Magnetventilen</a:t>
            </a:r>
            <a:r>
              <a:rPr lang="de-DE" sz="1500" dirty="0">
                <a:latin typeface="Arial Nova Cond" panose="020B0506020202020204" pitchFamily="34" charset="0"/>
              </a:rPr>
              <a:t> anbringen.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Die </a:t>
            </a:r>
            <a:r>
              <a:rPr lang="de-DE" sz="1500" i="1" dirty="0">
                <a:latin typeface="Arial Nova Cond" panose="020B0506020202020204" pitchFamily="34" charset="0"/>
              </a:rPr>
              <a:t>Festdrossel</a:t>
            </a:r>
            <a:r>
              <a:rPr lang="de-DE" sz="1500" dirty="0">
                <a:latin typeface="Arial Nova Cond" panose="020B0506020202020204" pitchFamily="34" charset="0"/>
              </a:rPr>
              <a:t> aufstecken.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503336" y="354072"/>
            <a:ext cx="362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    Magnetventile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AFAE0D-586A-174A-82DD-C07829EF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65" y="2365667"/>
            <a:ext cx="441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9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9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675629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auf Hutschiene aufschieben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90714" cy="55707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Flachstab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Magnetventile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50415" y="2765896"/>
            <a:ext cx="2670420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Magnetventile</a:t>
            </a:r>
            <a:r>
              <a:rPr lang="de-DE" sz="1500" dirty="0">
                <a:latin typeface="Arial Nova Cond" panose="020B0506020202020204" pitchFamily="34" charset="0"/>
              </a:rPr>
              <a:t> gemäß Montagebild auf ungefähre Position auf </a:t>
            </a:r>
            <a:r>
              <a:rPr lang="de-DE" sz="1500" i="1" dirty="0">
                <a:latin typeface="Arial Nova Cond" panose="020B0506020202020204" pitchFamily="34" charset="0"/>
              </a:rPr>
              <a:t>Hutschiene </a:t>
            </a:r>
            <a:r>
              <a:rPr lang="de-DE" sz="1500" dirty="0">
                <a:latin typeface="Arial Nova Cond" panose="020B0506020202020204" pitchFamily="34" charset="0"/>
              </a:rPr>
              <a:t>aufschieben.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FBAF567-37C2-495D-B766-3785440E1D7F}"/>
              </a:ext>
            </a:extLst>
          </p:cNvPr>
          <p:cNvSpPr txBox="1"/>
          <p:nvPr/>
        </p:nvSpPr>
        <p:spPr>
          <a:xfrm>
            <a:off x="8134313" y="346335"/>
            <a:ext cx="3986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Flachstab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FA84C4-7DA1-7D43-BE58-FF884D63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9" y="1350222"/>
            <a:ext cx="4569345" cy="37723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2C4FC9-41CB-9B44-B448-4BA83AA1C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221" y="4387072"/>
            <a:ext cx="5282673" cy="19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0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10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93588" cy="2008701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Bodenblech mit Elektronik-Bauteilen versehen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16404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Bodenblech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Netzteil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SSR-Insel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Prozessorplatine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Leistungs-SSR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Kabelhalter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Zylinderkopfschraube M4x12 (ISO4762)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3x Zylinderkopfschraube M3x6 (ISO4762)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4x Mutter M4 (ISO4032)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8x Mutter M2,5 (ISO4032)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1501" y="1508980"/>
            <a:ext cx="2743200" cy="363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Netzteil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M3 Schrauben </a:t>
            </a:r>
            <a:r>
              <a:rPr lang="de-DE" sz="1500" dirty="0">
                <a:latin typeface="Arial Nova Cond" panose="020B0506020202020204" pitchFamily="34" charset="0"/>
              </a:rPr>
              <a:t>von unten am </a:t>
            </a:r>
            <a:r>
              <a:rPr lang="de-DE" sz="1500" i="1" dirty="0">
                <a:latin typeface="Arial Nova Cond" panose="020B0506020202020204" pitchFamily="34" charset="0"/>
              </a:rPr>
              <a:t>Bodenblech</a:t>
            </a:r>
            <a:r>
              <a:rPr lang="de-DE" sz="1500" dirty="0">
                <a:latin typeface="Arial Nova Cond" panose="020B0506020202020204" pitchFamily="34" charset="0"/>
              </a:rPr>
              <a:t> befestigen.</a:t>
            </a:r>
          </a:p>
          <a:p>
            <a:pPr marL="0" indent="0"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SSR-Insel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M2,5 Muttern </a:t>
            </a:r>
            <a:r>
              <a:rPr lang="de-DE" sz="1500" dirty="0">
                <a:latin typeface="Arial Nova Cond" panose="020B0506020202020204" pitchFamily="34" charset="0"/>
              </a:rPr>
              <a:t>am </a:t>
            </a:r>
            <a:r>
              <a:rPr lang="de-DE" sz="1500" i="1" dirty="0">
                <a:latin typeface="Arial Nova Cond" panose="020B0506020202020204" pitchFamily="34" charset="0"/>
              </a:rPr>
              <a:t>Bodenblech</a:t>
            </a:r>
            <a:r>
              <a:rPr lang="de-DE" sz="1500" dirty="0">
                <a:latin typeface="Arial Nova Cond" panose="020B0506020202020204" pitchFamily="34" charset="0"/>
              </a:rPr>
              <a:t> befestigen.</a:t>
            </a:r>
          </a:p>
          <a:p>
            <a:pPr marL="0" indent="0"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Leistungs-SSR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M4 Schrauben</a:t>
            </a:r>
            <a:r>
              <a:rPr lang="de-DE" sz="1500" dirty="0">
                <a:latin typeface="Arial Nova Cond" panose="020B0506020202020204" pitchFamily="34" charset="0"/>
              </a:rPr>
              <a:t> und </a:t>
            </a:r>
            <a:r>
              <a:rPr lang="de-DE" sz="1500" i="1" dirty="0">
                <a:latin typeface="Arial Nova Cond" panose="020B0506020202020204" pitchFamily="34" charset="0"/>
              </a:rPr>
              <a:t>M4 Muttern </a:t>
            </a:r>
            <a:r>
              <a:rPr lang="de-DE" sz="1500" dirty="0">
                <a:latin typeface="Arial Nova Cond" panose="020B0506020202020204" pitchFamily="34" charset="0"/>
              </a:rPr>
              <a:t>am </a:t>
            </a:r>
            <a:r>
              <a:rPr lang="de-DE" sz="1500" i="1" dirty="0">
                <a:latin typeface="Arial Nova Cond" panose="020B0506020202020204" pitchFamily="34" charset="0"/>
              </a:rPr>
              <a:t>Bodenblech</a:t>
            </a:r>
            <a:r>
              <a:rPr lang="de-DE" sz="1500" dirty="0">
                <a:latin typeface="Arial Nova Cond" panose="020B0506020202020204" pitchFamily="34" charset="0"/>
              </a:rPr>
              <a:t> befestigen.</a:t>
            </a:r>
          </a:p>
          <a:p>
            <a:pPr marL="0" indent="0"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Prozessorplatine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M2,5 Muttern</a:t>
            </a:r>
            <a:r>
              <a:rPr lang="de-DE" sz="1500" dirty="0">
                <a:latin typeface="Arial Nova Cond" panose="020B0506020202020204" pitchFamily="34" charset="0"/>
              </a:rPr>
              <a:t> am </a:t>
            </a:r>
            <a:r>
              <a:rPr lang="de-DE" sz="1500" i="1" dirty="0">
                <a:latin typeface="Arial Nova Cond" panose="020B0506020202020204" pitchFamily="34" charset="0"/>
              </a:rPr>
              <a:t>Bodenblech</a:t>
            </a:r>
            <a:r>
              <a:rPr lang="de-DE" sz="1500" dirty="0">
                <a:latin typeface="Arial Nova Cond" panose="020B0506020202020204" pitchFamily="34" charset="0"/>
              </a:rPr>
              <a:t> befestigen.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63232" y="353188"/>
            <a:ext cx="364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Bodenblech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AB1AA3-7E0A-BF41-BBFB-05CD1A6E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771" y="3074179"/>
            <a:ext cx="4160436" cy="34647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E6D847-D670-E040-B9B9-4CB063CB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2" y="2529841"/>
            <a:ext cx="3797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2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</a:t>
            </a: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1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67554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Verkabelung der elektronischen Bauteile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10987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Bodenblech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13x braunes Kabel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13x blaues Kabel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84945" y="1495374"/>
            <a:ext cx="2885258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Kabel</a:t>
            </a:r>
            <a:r>
              <a:rPr lang="de-DE" sz="1500" dirty="0">
                <a:latin typeface="Arial Nova Cond" panose="020B0506020202020204" pitchFamily="34" charset="0"/>
              </a:rPr>
              <a:t> gemäß Tabelle sowie Schaltplan an </a:t>
            </a:r>
            <a:r>
              <a:rPr lang="de-DE" sz="1500" i="1" dirty="0">
                <a:latin typeface="Arial Nova Cond" panose="020B0506020202020204" pitchFamily="34" charset="0"/>
              </a:rPr>
              <a:t>elektronischen Bauteilen </a:t>
            </a:r>
            <a:r>
              <a:rPr lang="de-DE" sz="1500" dirty="0">
                <a:latin typeface="Arial Nova Cond" panose="020B0506020202020204" pitchFamily="34" charset="0"/>
              </a:rPr>
              <a:t>anschließen.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3373" y="345632"/>
            <a:ext cx="363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Bodenblech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" name="Google Shape;325;p26">
            <a:extLst>
              <a:ext uri="{FF2B5EF4-FFF2-40B4-BE49-F238E27FC236}">
                <a16:creationId xmlns:a16="http://schemas.microsoft.com/office/drawing/2014/main" id="{8E59CA96-8BE1-42F9-A585-3722FF13CF7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191" y="1685807"/>
            <a:ext cx="6725561" cy="45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06682A7-330D-2042-81A0-F35DBB553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21"/>
          <a:stretch/>
        </p:blipFill>
        <p:spPr>
          <a:xfrm>
            <a:off x="9442078" y="2335065"/>
            <a:ext cx="2674861" cy="2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11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67554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Verkabelung der elektronischen Bauteile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109876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Bodenblech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13x braunes Kabel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13x blaues Kabel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E051D9-4ACE-4930-ACDF-C00738823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396"/>
          <a:stretch/>
        </p:blipFill>
        <p:spPr>
          <a:xfrm>
            <a:off x="2096402" y="2144931"/>
            <a:ext cx="4052721" cy="3143853"/>
          </a:xfrm>
          <a:prstGeom prst="rect">
            <a:avLst/>
          </a:prstGeom>
        </p:spPr>
      </p:pic>
      <p:sp>
        <p:nvSpPr>
          <p:cNvPr id="22" name="Google Shape;114;p4">
            <a:extLst>
              <a:ext uri="{FF2B5EF4-FFF2-40B4-BE49-F238E27FC236}">
                <a16:creationId xmlns:a16="http://schemas.microsoft.com/office/drawing/2014/main" id="{6744A5DE-DD6C-47D8-ADED-3FC8D544A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84945" y="1495374"/>
            <a:ext cx="2885258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Kabel</a:t>
            </a:r>
            <a:r>
              <a:rPr lang="de-DE" sz="1500" dirty="0">
                <a:latin typeface="Arial Nova Cond" panose="020B0506020202020204" pitchFamily="34" charset="0"/>
              </a:rPr>
              <a:t> gemäß Tabelle sowie Schaltplan an </a:t>
            </a:r>
            <a:r>
              <a:rPr lang="de-DE" sz="1500" i="1" dirty="0">
                <a:latin typeface="Arial Nova Cond" panose="020B0506020202020204" pitchFamily="34" charset="0"/>
              </a:rPr>
              <a:t>elektronischen Bauteilen </a:t>
            </a:r>
            <a:r>
              <a:rPr lang="de-DE" sz="1500" dirty="0">
                <a:latin typeface="Arial Nova Cond" panose="020B0506020202020204" pitchFamily="34" charset="0"/>
              </a:rPr>
              <a:t>anschließen.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3C2E9DF-234A-42D8-9646-3792DC1ADC8E}"/>
              </a:ext>
            </a:extLst>
          </p:cNvPr>
          <p:cNvSpPr txBox="1"/>
          <p:nvPr/>
        </p:nvSpPr>
        <p:spPr>
          <a:xfrm>
            <a:off x="8483373" y="345632"/>
            <a:ext cx="363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Bodenblech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pic>
        <p:nvPicPr>
          <p:cNvPr id="24" name="Grafik 2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2E134B7-D3BA-4DCE-BE6A-34D49FA045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721"/>
          <a:stretch/>
        </p:blipFill>
        <p:spPr>
          <a:xfrm>
            <a:off x="9442078" y="2335065"/>
            <a:ext cx="2674861" cy="2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6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</a:t>
            </a: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2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65448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Brühgruppe/Teewasserauslass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16404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3/2-Wege-Ventil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Doppel-Nippel, lösbar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Gerade Einschraub-Verschraubung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Temperatursensor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4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PFA-Schlauch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DE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46494" y="1099041"/>
            <a:ext cx="2660506" cy="3408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Magnetventile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Doppel-Nippel</a:t>
            </a:r>
            <a:r>
              <a:rPr lang="de-DE" sz="1500" dirty="0">
                <a:latin typeface="Arial Nova Cond" panose="020B0506020202020204" pitchFamily="34" charset="0"/>
              </a:rPr>
              <a:t> lösbar miteinander verbinden.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Einschraub-Verschraubungen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anbringen.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PFA-Schläuche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T-Steck-Verbindung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Montagebild verbinden.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600188" y="341039"/>
            <a:ext cx="354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Teewasser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2B7C55-9C0D-9D46-96F6-93AA05197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56" y="2248161"/>
            <a:ext cx="4787386" cy="397721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6A17354-4325-EF45-82FB-061C6E71D3C8}"/>
              </a:ext>
            </a:extLst>
          </p:cNvPr>
          <p:cNvSpPr>
            <a:spLocks noChangeAspect="1"/>
          </p:cNvSpPr>
          <p:nvPr/>
        </p:nvSpPr>
        <p:spPr>
          <a:xfrm>
            <a:off x="5754029" y="2598849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5CA2130-A63A-DB40-964D-989C77616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20910"/>
              </p:ext>
            </p:extLst>
          </p:nvPr>
        </p:nvGraphicFramePr>
        <p:xfrm>
          <a:off x="9714736" y="4219170"/>
          <a:ext cx="1727200" cy="952500"/>
        </p:xfrm>
        <a:graphic>
          <a:graphicData uri="http://schemas.openxmlformats.org/drawingml/2006/table">
            <a:tbl>
              <a:tblPr>
                <a:tableStyleId>{8DF5B96B-15C3-457F-84A9-DCB35A3F9E4A}</a:tableStyleId>
              </a:tblPr>
              <a:tblGrid>
                <a:gridCol w="673798">
                  <a:extLst>
                    <a:ext uri="{9D8B030D-6E8A-4147-A177-3AD203B41FA5}">
                      <a16:colId xmlns:a16="http://schemas.microsoft.com/office/drawing/2014/main" val="2043600408"/>
                    </a:ext>
                  </a:extLst>
                </a:gridCol>
                <a:gridCol w="1053402">
                  <a:extLst>
                    <a:ext uri="{9D8B030D-6E8A-4147-A177-3AD203B41FA5}">
                      <a16:colId xmlns:a16="http://schemas.microsoft.com/office/drawing/2014/main" val="29012020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Idf.Nr.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Länge (mm)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03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2586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6403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192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5540957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439B50CE-57B8-B94B-9354-35B5FA0C70DE}"/>
              </a:ext>
            </a:extLst>
          </p:cNvPr>
          <p:cNvSpPr>
            <a:spLocks noChangeAspect="1"/>
          </p:cNvSpPr>
          <p:nvPr/>
        </p:nvSpPr>
        <p:spPr>
          <a:xfrm>
            <a:off x="2900423" y="3527289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97D469-88B8-9F40-B978-2F59DAB60C73}"/>
              </a:ext>
            </a:extLst>
          </p:cNvPr>
          <p:cNvSpPr>
            <a:spLocks noChangeAspect="1"/>
          </p:cNvSpPr>
          <p:nvPr/>
        </p:nvSpPr>
        <p:spPr>
          <a:xfrm>
            <a:off x="3852020" y="4660641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83C3B3-8666-F14B-B788-49CD83D53645}"/>
              </a:ext>
            </a:extLst>
          </p:cNvPr>
          <p:cNvSpPr>
            <a:spLocks noChangeAspect="1"/>
          </p:cNvSpPr>
          <p:nvPr/>
        </p:nvSpPr>
        <p:spPr>
          <a:xfrm>
            <a:off x="5397139" y="4489656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782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13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1748797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Tassenwärmer/Dampflanze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3/2-Wege-Ventil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1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Gerade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Gerade 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T-Steck-Verbindung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Drucksensor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Überdruckventil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Antivakuumventil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Doppel-Nippel, lösbar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Reduziermuffe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6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PFA-Schlauch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87555" y="1128121"/>
            <a:ext cx="2677013" cy="3876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Magnetventile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Doppel-Nippel</a:t>
            </a:r>
            <a:r>
              <a:rPr lang="de-DE" sz="1500" dirty="0">
                <a:latin typeface="Arial Nova Cond" panose="020B0506020202020204" pitchFamily="34" charset="0"/>
              </a:rPr>
              <a:t> lösbar miteinander verbinden.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Ein- und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Aufschraubverschraubungen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anbringen.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PFA-Schlauch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T-Steck-Verbindung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Montagebild verbinden.</a:t>
            </a:r>
          </a:p>
          <a:p>
            <a:pPr marL="0" indent="0">
              <a:buSzPts val="2000"/>
              <a:buNone/>
            </a:pPr>
            <a:r>
              <a:rPr kumimoji="0" lang="de-DE" sz="15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Drucksensor</a:t>
            </a:r>
            <a:r>
              <a:rPr kumimoji="0" lang="de-DE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Montagebild verbauen.</a:t>
            </a:r>
          </a:p>
          <a:p>
            <a:pPr marL="0" indent="0">
              <a:buSzPts val="2000"/>
              <a:buNone/>
            </a:pPr>
            <a:r>
              <a:rPr kumimoji="0" lang="de-DE" sz="15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Überdruckventil</a:t>
            </a:r>
            <a:r>
              <a:rPr kumimoji="0" lang="de-DE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Antivakuumventil</a:t>
            </a:r>
            <a:r>
              <a:rPr kumimoji="0" lang="de-DE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Montagebild verbauen.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51148" y="338533"/>
            <a:ext cx="367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Dampflanze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C4CD4E-648B-FA44-8F20-4CEC166E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949" y="2371748"/>
            <a:ext cx="3706605" cy="3978735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27C9018-F64F-204D-87D7-0D2AF26B3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45613"/>
              </p:ext>
            </p:extLst>
          </p:nvPr>
        </p:nvGraphicFramePr>
        <p:xfrm>
          <a:off x="9537484" y="4862654"/>
          <a:ext cx="1727200" cy="1143000"/>
        </p:xfrm>
        <a:graphic>
          <a:graphicData uri="http://schemas.openxmlformats.org/drawingml/2006/table">
            <a:tbl>
              <a:tblPr>
                <a:tableStyleId>{8DF5B96B-15C3-457F-84A9-DCB35A3F9E4A}</a:tableStyleId>
              </a:tblPr>
              <a:tblGrid>
                <a:gridCol w="673798">
                  <a:extLst>
                    <a:ext uri="{9D8B030D-6E8A-4147-A177-3AD203B41FA5}">
                      <a16:colId xmlns:a16="http://schemas.microsoft.com/office/drawing/2014/main" val="1538583927"/>
                    </a:ext>
                  </a:extLst>
                </a:gridCol>
                <a:gridCol w="1053402">
                  <a:extLst>
                    <a:ext uri="{9D8B030D-6E8A-4147-A177-3AD203B41FA5}">
                      <a16:colId xmlns:a16="http://schemas.microsoft.com/office/drawing/2014/main" val="20884573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Idf.Nr.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Länge (mm)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460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731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6431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2613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95,5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761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235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6367859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D733CDD-CA5A-F84B-A6E6-EDE62425013D}"/>
              </a:ext>
            </a:extLst>
          </p:cNvPr>
          <p:cNvSpPr>
            <a:spLocks noChangeAspect="1"/>
          </p:cNvSpPr>
          <p:nvPr/>
        </p:nvSpPr>
        <p:spPr>
          <a:xfrm>
            <a:off x="5699878" y="3392687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6264DC-EA0C-3844-A466-B458E56D82D9}"/>
              </a:ext>
            </a:extLst>
          </p:cNvPr>
          <p:cNvSpPr>
            <a:spLocks noChangeAspect="1"/>
          </p:cNvSpPr>
          <p:nvPr/>
        </p:nvSpPr>
        <p:spPr>
          <a:xfrm>
            <a:off x="4696005" y="2483294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723BFD-231F-5746-87D0-A3BA25115DC7}"/>
              </a:ext>
            </a:extLst>
          </p:cNvPr>
          <p:cNvSpPr>
            <a:spLocks noChangeAspect="1"/>
          </p:cNvSpPr>
          <p:nvPr/>
        </p:nvSpPr>
        <p:spPr>
          <a:xfrm>
            <a:off x="4474611" y="4454948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3FF528-B0B6-7F44-BC26-AB13749DBB85}"/>
              </a:ext>
            </a:extLst>
          </p:cNvPr>
          <p:cNvSpPr>
            <a:spLocks noChangeAspect="1"/>
          </p:cNvSpPr>
          <p:nvPr/>
        </p:nvSpPr>
        <p:spPr>
          <a:xfrm>
            <a:off x="2937208" y="3833936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3D02C2-6EFC-A84C-841A-A66C5F0B4B85}"/>
              </a:ext>
            </a:extLst>
          </p:cNvPr>
          <p:cNvSpPr>
            <a:spLocks noChangeAspect="1"/>
          </p:cNvSpPr>
          <p:nvPr/>
        </p:nvSpPr>
        <p:spPr>
          <a:xfrm>
            <a:off x="2459024" y="5682475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0606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75536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8307730" y="349095"/>
            <a:ext cx="384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Anwendungshinweise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BA963462-33C5-450C-9952-0BB85798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76" y="1988730"/>
            <a:ext cx="6333652" cy="4652043"/>
          </a:xfrm>
          <a:prstGeom prst="rect">
            <a:avLst/>
          </a:prstGeom>
        </p:spPr>
      </p:pic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0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1473547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Sammelblock mit Gewindeeinsätzen und Einschraub-Verschraubungen versehen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7940830" cy="16301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Sammelblock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3x Gerade Einschraub-Verschraubung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Winkel-Einschraub-Verschraubung,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5x M5 Gewindeeinsätze (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KerbKonus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Benötigtes Werkzeug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KerbKonus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Montagewerkzeug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Alternativ: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M5 Schraube + Mutter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4" name="Google Shape;114;p4">
            <a:extLst>
              <a:ext uri="{FF2B5EF4-FFF2-40B4-BE49-F238E27FC236}">
                <a16:creationId xmlns:a16="http://schemas.microsoft.com/office/drawing/2014/main" id="{78003A17-5371-41E9-831A-2ED3CDF0763E}"/>
              </a:ext>
            </a:extLst>
          </p:cNvPr>
          <p:cNvSpPr txBox="1">
            <a:spLocks/>
          </p:cNvSpPr>
          <p:nvPr/>
        </p:nvSpPr>
        <p:spPr>
          <a:xfrm>
            <a:off x="9413399" y="2125519"/>
            <a:ext cx="2651169" cy="31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Die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KerbKonus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-Gewindeeinsätze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Herstellervorgaben in den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Sammelblock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bündig bis Senkkante einschrauben.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Anschließend den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Sammelblock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geraden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Einschraub-Verschraubungen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Winkel-Einschraub-Verschraubungen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Montagebild versehen.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EBFABFB8-C275-4D21-ACB6-C51D09314B8F}"/>
              </a:ext>
            </a:extLst>
          </p:cNvPr>
          <p:cNvSpPr/>
          <p:nvPr/>
        </p:nvSpPr>
        <p:spPr>
          <a:xfrm>
            <a:off x="246960" y="254334"/>
            <a:ext cx="873818" cy="849609"/>
          </a:xfrm>
          <a:prstGeom prst="roundRect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CBAF525C-786E-44ED-A96F-E19A91D9642E}"/>
              </a:ext>
            </a:extLst>
          </p:cNvPr>
          <p:cNvSpPr/>
          <p:nvPr/>
        </p:nvSpPr>
        <p:spPr>
          <a:xfrm>
            <a:off x="1220866" y="819124"/>
            <a:ext cx="6682449" cy="1066071"/>
          </a:xfrm>
          <a:prstGeom prst="roundRect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CFC6E45A-E0C7-4E4E-AA47-0C17F0377DE4}"/>
              </a:ext>
            </a:extLst>
          </p:cNvPr>
          <p:cNvSpPr/>
          <p:nvPr/>
        </p:nvSpPr>
        <p:spPr>
          <a:xfrm>
            <a:off x="1127502" y="499771"/>
            <a:ext cx="6831073" cy="281833"/>
          </a:xfrm>
          <a:prstGeom prst="roundRect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216159A7-11A3-42CE-8721-CED72A0DBAB7}"/>
              </a:ext>
            </a:extLst>
          </p:cNvPr>
          <p:cNvSpPr/>
          <p:nvPr/>
        </p:nvSpPr>
        <p:spPr>
          <a:xfrm>
            <a:off x="8930506" y="372315"/>
            <a:ext cx="3222555" cy="413317"/>
          </a:xfrm>
          <a:prstGeom prst="roundRect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A07AA07F-B24B-414C-BAD2-1367C53436C0}"/>
              </a:ext>
            </a:extLst>
          </p:cNvPr>
          <p:cNvSpPr/>
          <p:nvPr/>
        </p:nvSpPr>
        <p:spPr>
          <a:xfrm>
            <a:off x="9321368" y="2195413"/>
            <a:ext cx="2743200" cy="2148281"/>
          </a:xfrm>
          <a:prstGeom prst="roundRect">
            <a:avLst/>
          </a:prstGeom>
          <a:solidFill>
            <a:schemeClr val="accent2">
              <a:alpha val="15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F95CE371-9A1A-4ADB-91A0-4CACC1BC8CCE}"/>
              </a:ext>
            </a:extLst>
          </p:cNvPr>
          <p:cNvSpPr/>
          <p:nvPr/>
        </p:nvSpPr>
        <p:spPr>
          <a:xfrm>
            <a:off x="1451774" y="2078509"/>
            <a:ext cx="6229991" cy="4621155"/>
          </a:xfrm>
          <a:prstGeom prst="roundRect">
            <a:avLst/>
          </a:prstGeom>
          <a:solidFill>
            <a:schemeClr val="accent2">
              <a:alpha val="1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04BB8E5-F63B-43D6-9196-46E1249CD91C}"/>
              </a:ext>
            </a:extLst>
          </p:cNvPr>
          <p:cNvCxnSpPr>
            <a:cxnSpLocks/>
          </p:cNvCxnSpPr>
          <p:nvPr/>
        </p:nvCxnSpPr>
        <p:spPr>
          <a:xfrm flipV="1">
            <a:off x="791797" y="1850905"/>
            <a:ext cx="503165" cy="433081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9EEF6FF-A62D-43DA-BFEB-CA63C3AAD82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982879" y="4389086"/>
            <a:ext cx="46889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5E10C02-47ED-498D-B5D4-9EB0F0038DD7}"/>
              </a:ext>
            </a:extLst>
          </p:cNvPr>
          <p:cNvCxnSpPr>
            <a:cxnSpLocks/>
          </p:cNvCxnSpPr>
          <p:nvPr/>
        </p:nvCxnSpPr>
        <p:spPr>
          <a:xfrm flipH="1">
            <a:off x="1097191" y="195443"/>
            <a:ext cx="700790" cy="116358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EF5F323-9709-48EB-953F-D42FBC0C4343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543039" y="239065"/>
            <a:ext cx="283809" cy="260706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E97A7B5-F430-404E-8829-C07E5915A99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10541784" y="785632"/>
            <a:ext cx="0" cy="402640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168F7A16-309F-4308-A7D6-B6088BBDEA79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10692297" y="4343694"/>
            <a:ext cx="671" cy="501508"/>
          </a:xfrm>
          <a:prstGeom prst="straightConnector1">
            <a:avLst/>
          </a:prstGeom>
          <a:ln w="254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F356D354-1BBC-42BA-9B18-6E64E2651589}"/>
              </a:ext>
            </a:extLst>
          </p:cNvPr>
          <p:cNvSpPr txBox="1"/>
          <p:nvPr/>
        </p:nvSpPr>
        <p:spPr>
          <a:xfrm>
            <a:off x="4826848" y="103871"/>
            <a:ext cx="305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ARBEITSSCHRITTBEZEICHNUNG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4A57E22E-6278-4879-BAF8-85BDBD247214}"/>
              </a:ext>
            </a:extLst>
          </p:cNvPr>
          <p:cNvSpPr txBox="1"/>
          <p:nvPr/>
        </p:nvSpPr>
        <p:spPr>
          <a:xfrm>
            <a:off x="1785732" y="51265"/>
            <a:ext cx="305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SCHRITTZÄHLER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0F8DC2F-A909-4D37-8709-F546A476C5C0}"/>
              </a:ext>
            </a:extLst>
          </p:cNvPr>
          <p:cNvSpPr txBox="1"/>
          <p:nvPr/>
        </p:nvSpPr>
        <p:spPr>
          <a:xfrm>
            <a:off x="89035" y="2321541"/>
            <a:ext cx="130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BENÖTIGTE BAUTEILE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9ACBCE14-BB9B-4D33-BA82-4533CDFBC1A7}"/>
              </a:ext>
            </a:extLst>
          </p:cNvPr>
          <p:cNvSpPr txBox="1"/>
          <p:nvPr/>
        </p:nvSpPr>
        <p:spPr>
          <a:xfrm>
            <a:off x="-144824" y="4168744"/>
            <a:ext cx="130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BILD-ANLEITUNG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A6833980-6645-49D4-BDA9-2800BD108B55}"/>
              </a:ext>
            </a:extLst>
          </p:cNvPr>
          <p:cNvSpPr txBox="1"/>
          <p:nvPr/>
        </p:nvSpPr>
        <p:spPr>
          <a:xfrm>
            <a:off x="9902312" y="1180032"/>
            <a:ext cx="1309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BAUGRUPPEN-BEZEICHUNG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9E1B467-D9C6-44A3-8DF8-31D11C878827}"/>
              </a:ext>
            </a:extLst>
          </p:cNvPr>
          <p:cNvSpPr txBox="1"/>
          <p:nvPr/>
        </p:nvSpPr>
        <p:spPr>
          <a:xfrm>
            <a:off x="9963109" y="4876428"/>
            <a:ext cx="145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TEXTANLEITUNG</a:t>
            </a:r>
          </a:p>
        </p:txBody>
      </p:sp>
    </p:spTree>
    <p:extLst>
      <p:ext uri="{BB962C8B-B14F-4D97-AF65-F5344CB8AC3E}">
        <p14:creationId xmlns:p14="http://schemas.microsoft.com/office/powerpoint/2010/main" val="2257967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14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2198288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Bauteile des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Boilerinnenlebens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auf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montieren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29946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Wasserwendel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Heizelement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Dampfauslassrohr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Befüllungsrohr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Füllstandssensor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Temperatursensor1x Gerade-Einschraub-Verschraubung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4x Schneidringverschraubung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4x Gerade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Bonded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Seal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Isolierung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M10 (ISO4035)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09969" y="1365559"/>
            <a:ext cx="2707959" cy="4632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Heizelement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 err="1">
                <a:latin typeface="Arial Nova Cond" panose="020B0506020202020204" pitchFamily="34" charset="0"/>
              </a:rPr>
              <a:t>Bonded</a:t>
            </a:r>
            <a:r>
              <a:rPr lang="de-DE" sz="1500" i="1" dirty="0">
                <a:latin typeface="Arial Nova Cond" panose="020B0506020202020204" pitchFamily="34" charset="0"/>
              </a:rPr>
              <a:t> Seal</a:t>
            </a:r>
            <a:r>
              <a:rPr lang="de-DE" sz="1500" dirty="0">
                <a:latin typeface="Arial Nova Cond" panose="020B0506020202020204" pitchFamily="34" charset="0"/>
              </a:rPr>
              <a:t> an </a:t>
            </a:r>
            <a:r>
              <a:rPr lang="de-DE" sz="1500" i="1" dirty="0" err="1">
                <a:latin typeface="Arial Nova Cond" panose="020B0506020202020204" pitchFamily="34" charset="0"/>
              </a:rPr>
              <a:t>Boilerdeckel</a:t>
            </a:r>
            <a:r>
              <a:rPr lang="de-DE" sz="1500" dirty="0">
                <a:latin typeface="Arial Nova Cond" panose="020B0506020202020204" pitchFamily="34" charset="0"/>
              </a:rPr>
              <a:t> mit </a:t>
            </a:r>
            <a:r>
              <a:rPr lang="de-DE" sz="1500" i="1" dirty="0">
                <a:latin typeface="Arial Nova Cond" panose="020B0506020202020204" pitchFamily="34" charset="0"/>
              </a:rPr>
              <a:t>M10 Muttern </a:t>
            </a:r>
            <a:r>
              <a:rPr lang="de-DE" sz="1500" dirty="0">
                <a:latin typeface="Arial Nova Cond" panose="020B0506020202020204" pitchFamily="34" charset="0"/>
              </a:rPr>
              <a:t>montieren.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Schneidringverschraubungen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in vorgesehene Bohrungen einsetzen.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Wasserwendel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über das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Heizelement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stülpen und in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Schneidringverschraubungen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einführen.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Befüllungsrohr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Dampfauslassrohr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ebenfalls in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Schneidringverschraubungen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einführen.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Überwurfmutter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der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Schneidringverschraubungen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festziehen, dabei unteren Sechskant mit Maulschlüssel festhalten, damit ein Verdrehen verhindert wird.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555066" y="344232"/>
            <a:ext cx="354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  <a:endParaRPr lang="de-DE" sz="2400" b="1" dirty="0">
              <a:solidFill>
                <a:srgbClr val="ED7D31"/>
              </a:solidFill>
              <a:latin typeface="Georgia Pro Cond" panose="02040506050405020303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2400" b="1" dirty="0">
                <a:solidFill>
                  <a:srgbClr val="ED7D31"/>
                </a:solidFill>
                <a:latin typeface="Georgia Pro Cond" panose="02040506050405020303" pitchFamily="18" charset="0"/>
              </a:rPr>
              <a:t>   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Boilerdeckel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C973F6-2C1D-496E-849C-E5E13EA0F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00" y="3048340"/>
            <a:ext cx="6948860" cy="322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0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14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2198288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Bauteile des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Boilerinnenlebens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auf </a:t>
            </a: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montieren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29946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Wasserwendel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Heizelement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Dampfauslassrohr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Befüllungsrohr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Füllstandssensor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Temperatursensor1x Gerade-Einschraub-Verschraubung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4x Schneidringverschraubung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4x Gerade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Bonded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Seal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Isolierung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M10 (ISO4035)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90425" y="1609013"/>
            <a:ext cx="2649374" cy="427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Überwurfmutter</a:t>
            </a:r>
            <a:r>
              <a:rPr lang="de-DE" sz="1500" dirty="0">
                <a:latin typeface="Arial Nova Cond" panose="020B0506020202020204" pitchFamily="34" charset="0"/>
              </a:rPr>
              <a:t> nach Herstellerangeben festziehen.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Sensoren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Gerade-Einschraub-Verschraubung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vorgesehenen Positionen montieren.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Boilerdeckelunterseite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auf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Schneidringverschraubungen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aufschrauben</a:t>
            </a:r>
            <a:r>
              <a:rPr lang="de-DE" sz="1500" dirty="0">
                <a:solidFill>
                  <a:srgbClr val="000000"/>
                </a:solidFill>
                <a:latin typeface="Arial Nova Cond" panose="020B0506020202020204" pitchFamily="34" charset="0"/>
              </a:rPr>
              <a:t>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Isolierung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nach Bohrbild ankleben.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479CD8-78D6-4061-B4DC-CAFF3B8E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54" y="3149979"/>
            <a:ext cx="7044110" cy="2735213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4966563-D395-47E7-AB87-A5BC4E95E5E3}"/>
              </a:ext>
            </a:extLst>
          </p:cNvPr>
          <p:cNvSpPr txBox="1"/>
          <p:nvPr/>
        </p:nvSpPr>
        <p:spPr>
          <a:xfrm>
            <a:off x="8555066" y="344232"/>
            <a:ext cx="3547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  <a:endParaRPr lang="de-DE" sz="2400" b="1" dirty="0">
              <a:solidFill>
                <a:srgbClr val="ED7D31"/>
              </a:solidFill>
              <a:latin typeface="Georgia Pro Cond" panose="02040506050405020303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2400" b="1" dirty="0">
                <a:solidFill>
                  <a:srgbClr val="ED7D31"/>
                </a:solidFill>
                <a:latin typeface="Georgia Pro Cond" panose="02040506050405020303" pitchFamily="18" charset="0"/>
              </a:rPr>
              <a:t>    </a:t>
            </a:r>
            <a:r>
              <a:rPr kumimoji="0" lang="de-DE" sz="2400" b="1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Boilerdeckel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92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15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1200329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Grundkörper des Boilers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851730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Grundkörper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Manschette für Isolierung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Boilerhalterung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hinten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Isolierung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3x Mutter M6 (ISO4032)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8070" y="2009984"/>
            <a:ext cx="2743200" cy="397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Isolierung</a:t>
            </a:r>
            <a:r>
              <a:rPr lang="de-DE" sz="1500" dirty="0">
                <a:latin typeface="Arial Nova Cond" panose="020B0506020202020204" pitchFamily="34" charset="0"/>
              </a:rPr>
              <a:t> an </a:t>
            </a:r>
            <a:r>
              <a:rPr lang="de-DE" sz="1500" i="1" dirty="0">
                <a:latin typeface="Arial Nova Cond" panose="020B0506020202020204" pitchFamily="34" charset="0"/>
              </a:rPr>
              <a:t>Grundkörper-Mantelfläche</a:t>
            </a:r>
            <a:r>
              <a:rPr lang="de-DE" sz="1500" dirty="0">
                <a:latin typeface="Arial Nova Cond" panose="020B0506020202020204" pitchFamily="34" charset="0"/>
              </a:rPr>
              <a:t> ankleben.</a:t>
            </a:r>
          </a:p>
          <a:p>
            <a:pPr marL="0" indent="0">
              <a:buSzPts val="2000"/>
              <a:buNone/>
            </a:pP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Angeklebte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Isolierung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Manschetten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sichern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Isolierung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Stirnseite des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Grundkörpers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ankleben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hinten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M6 Muttern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verschrauben.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13084" y="344050"/>
            <a:ext cx="3717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    G</a:t>
            </a:r>
            <a:r>
              <a:rPr lang="de-DE" sz="2400" b="1" dirty="0" err="1">
                <a:solidFill>
                  <a:srgbClr val="ED7D31"/>
                </a:solidFill>
                <a:latin typeface="Georgia Pro Cond" panose="02040506050405020303" pitchFamily="18" charset="0"/>
              </a:rPr>
              <a:t>rundkörper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979683-63D5-4902-B17F-7795A2970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2" y="3247997"/>
            <a:ext cx="3888176" cy="30602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95A0DB-6EB1-439D-8A74-1B1F83F2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733" y="1791636"/>
            <a:ext cx="4056779" cy="30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9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16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114704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Grundkörper verbinden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Grundkörper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Boilerdichtung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12x Zylinderkopfschraube M6x16 (ISO4762)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55986" y="2005953"/>
            <a:ext cx="2644465" cy="360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 err="1">
                <a:latin typeface="Arial Nova Cond" panose="020B0506020202020204" pitchFamily="34" charset="0"/>
              </a:rPr>
              <a:t>Boilerdichtung</a:t>
            </a:r>
            <a:r>
              <a:rPr lang="de-DE" sz="1500" dirty="0">
                <a:latin typeface="Arial Nova Cond" panose="020B0506020202020204" pitchFamily="34" charset="0"/>
              </a:rPr>
              <a:t> auf </a:t>
            </a:r>
            <a:r>
              <a:rPr lang="de-DE" sz="1500" i="1" dirty="0">
                <a:latin typeface="Arial Nova Cond" panose="020B0506020202020204" pitchFamily="34" charset="0"/>
              </a:rPr>
              <a:t>Grundkörper</a:t>
            </a:r>
            <a:r>
              <a:rPr lang="de-DE" sz="1500" dirty="0">
                <a:latin typeface="Arial Nova Cond" panose="020B0506020202020204" pitchFamily="34" charset="0"/>
              </a:rPr>
              <a:t> setzen, mit verbautem </a:t>
            </a:r>
            <a:r>
              <a:rPr lang="de-DE" sz="1500" i="1" dirty="0" err="1">
                <a:latin typeface="Arial Nova Cond" panose="020B0506020202020204" pitchFamily="34" charset="0"/>
              </a:rPr>
              <a:t>Boilerdeckel</a:t>
            </a:r>
            <a:r>
              <a:rPr lang="de-DE" sz="1500" dirty="0">
                <a:latin typeface="Arial Nova Cond" panose="020B0506020202020204" pitchFamily="34" charset="0"/>
              </a:rPr>
              <a:t> die </a:t>
            </a:r>
            <a:r>
              <a:rPr lang="de-DE" sz="1500" i="1" dirty="0" err="1">
                <a:latin typeface="Arial Nova Cond" panose="020B0506020202020204" pitchFamily="34" charset="0"/>
              </a:rPr>
              <a:t>Boilerdichtung</a:t>
            </a:r>
            <a:r>
              <a:rPr lang="de-DE" sz="1500" dirty="0">
                <a:latin typeface="Arial Nova Cond" panose="020B0506020202020204" pitchFamily="34" charset="0"/>
              </a:rPr>
              <a:t> vorformen. Dazu die zwölf </a:t>
            </a:r>
            <a:r>
              <a:rPr lang="de-DE" sz="1500" i="1" dirty="0">
                <a:latin typeface="Arial Nova Cond" panose="020B0506020202020204" pitchFamily="34" charset="0"/>
              </a:rPr>
              <a:t>M6 Schrauben</a:t>
            </a:r>
            <a:r>
              <a:rPr lang="de-DE" sz="1500" dirty="0">
                <a:latin typeface="Arial Nova Cond" panose="020B0506020202020204" pitchFamily="34" charset="0"/>
              </a:rPr>
              <a:t> mit 37Nm anziehen.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Zylinderkopfschrauben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anschließend </a:t>
            </a:r>
            <a:r>
              <a:rPr lang="de-DE" sz="1500" dirty="0">
                <a:solidFill>
                  <a:srgbClr val="000000"/>
                </a:solidFill>
                <a:latin typeface="Arial Nova Cond" panose="020B0506020202020204" pitchFamily="34" charset="0"/>
              </a:rPr>
              <a:t>leicht öffnen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Zylinderkopfschrauben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5Nm anziehen.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Boiler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3B38E0-E0F5-41F0-80D6-DB7D3C267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409" y="1806556"/>
            <a:ext cx="6218427" cy="45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61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17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6755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 verrohren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Dosierventil, Typ EFC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2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T-Steck-Verbindung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4968" y="1563569"/>
            <a:ext cx="2644465" cy="174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Schläuche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anstecken.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Dosierventil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T-Steck-Verbindung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vorgesehener Stelle montieren.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Boiler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AA0E01-1A20-6141-AFDB-C1F0E2CE4CD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664" y="1479233"/>
            <a:ext cx="5006330" cy="4888814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8EC6DAC-74FC-0D40-851D-C28450BFF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73756"/>
              </p:ext>
            </p:extLst>
          </p:nvPr>
        </p:nvGraphicFramePr>
        <p:xfrm>
          <a:off x="9669291" y="3462090"/>
          <a:ext cx="1727200" cy="2667000"/>
        </p:xfrm>
        <a:graphic>
          <a:graphicData uri="http://schemas.openxmlformats.org/drawingml/2006/table">
            <a:tbl>
              <a:tblPr>
                <a:tableStyleId>{8DF5B96B-15C3-457F-84A9-DCB35A3F9E4A}</a:tableStyleId>
              </a:tblPr>
              <a:tblGrid>
                <a:gridCol w="673798">
                  <a:extLst>
                    <a:ext uri="{9D8B030D-6E8A-4147-A177-3AD203B41FA5}">
                      <a16:colId xmlns:a16="http://schemas.microsoft.com/office/drawing/2014/main" val="178651149"/>
                    </a:ext>
                  </a:extLst>
                </a:gridCol>
                <a:gridCol w="1053402">
                  <a:extLst>
                    <a:ext uri="{9D8B030D-6E8A-4147-A177-3AD203B41FA5}">
                      <a16:colId xmlns:a16="http://schemas.microsoft.com/office/drawing/2014/main" val="24640207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Idf.Nr.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Länge (mm)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401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5115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9415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0011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35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4449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419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1761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53643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180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1648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185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2498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831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131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155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9231164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C73F5CA8-16BC-6D49-B04C-80DCBD1F8560}"/>
              </a:ext>
            </a:extLst>
          </p:cNvPr>
          <p:cNvSpPr>
            <a:spLocks noChangeAspect="1"/>
          </p:cNvSpPr>
          <p:nvPr/>
        </p:nvSpPr>
        <p:spPr>
          <a:xfrm>
            <a:off x="7179769" y="3353078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94DEF7-FF3E-D24C-8EFB-F7A009EC4664}"/>
              </a:ext>
            </a:extLst>
          </p:cNvPr>
          <p:cNvSpPr>
            <a:spLocks noChangeAspect="1"/>
          </p:cNvSpPr>
          <p:nvPr/>
        </p:nvSpPr>
        <p:spPr>
          <a:xfrm>
            <a:off x="6222221" y="2871869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93C884-66D8-8041-B8C8-9E3E59C0DB18}"/>
              </a:ext>
            </a:extLst>
          </p:cNvPr>
          <p:cNvSpPr>
            <a:spLocks noChangeAspect="1"/>
          </p:cNvSpPr>
          <p:nvPr/>
        </p:nvSpPr>
        <p:spPr>
          <a:xfrm>
            <a:off x="5045322" y="3599224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E534D11-7838-9048-90E0-8029CB144456}"/>
              </a:ext>
            </a:extLst>
          </p:cNvPr>
          <p:cNvSpPr>
            <a:spLocks noChangeAspect="1"/>
          </p:cNvSpPr>
          <p:nvPr/>
        </p:nvSpPr>
        <p:spPr>
          <a:xfrm>
            <a:off x="5963634" y="5493636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33EAFE-4387-9E40-AEFD-163B0C447336}"/>
              </a:ext>
            </a:extLst>
          </p:cNvPr>
          <p:cNvSpPr>
            <a:spLocks noChangeAspect="1"/>
          </p:cNvSpPr>
          <p:nvPr/>
        </p:nvSpPr>
        <p:spPr>
          <a:xfrm>
            <a:off x="5547601" y="5691485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6795EF-C88F-984F-934A-8F384486BCA0}"/>
              </a:ext>
            </a:extLst>
          </p:cNvPr>
          <p:cNvSpPr>
            <a:spLocks noChangeAspect="1"/>
          </p:cNvSpPr>
          <p:nvPr/>
        </p:nvSpPr>
        <p:spPr>
          <a:xfrm>
            <a:off x="6268883" y="5136201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B49EDF-6F84-A74F-B1EA-3E424A8A0721}"/>
              </a:ext>
            </a:extLst>
          </p:cNvPr>
          <p:cNvSpPr>
            <a:spLocks noChangeAspect="1"/>
          </p:cNvSpPr>
          <p:nvPr/>
        </p:nvSpPr>
        <p:spPr>
          <a:xfrm>
            <a:off x="4874336" y="4640408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11196F-C95E-614E-804C-ADF23F5642A9}"/>
              </a:ext>
            </a:extLst>
          </p:cNvPr>
          <p:cNvSpPr>
            <a:spLocks noChangeAspect="1"/>
          </p:cNvSpPr>
          <p:nvPr/>
        </p:nvSpPr>
        <p:spPr>
          <a:xfrm>
            <a:off x="5026396" y="5520500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3932A2-CDDA-7640-8E75-A644343C3B9A}"/>
              </a:ext>
            </a:extLst>
          </p:cNvPr>
          <p:cNvSpPr>
            <a:spLocks noChangeAspect="1"/>
          </p:cNvSpPr>
          <p:nvPr/>
        </p:nvSpPr>
        <p:spPr>
          <a:xfrm>
            <a:off x="5517493" y="3009545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8370BCA-9D43-0345-96BF-AAE363443A0F}"/>
              </a:ext>
            </a:extLst>
          </p:cNvPr>
          <p:cNvSpPr>
            <a:spLocks noChangeAspect="1"/>
          </p:cNvSpPr>
          <p:nvPr/>
        </p:nvSpPr>
        <p:spPr>
          <a:xfrm>
            <a:off x="6510317" y="3462090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96988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18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20332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Pumpe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16404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Pumpe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>
                <a:latin typeface="Arial Nova Cond" panose="020B0506020202020204" pitchFamily="34" charset="0"/>
              </a:rPr>
              <a:t>2x Gerade Einschraub-Verschraubung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8314" y="1980149"/>
            <a:ext cx="2644465" cy="298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Pumpeneingang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2 </a:t>
            </a:r>
            <a:r>
              <a:rPr lang="de-DE" sz="1600" dirty="0">
                <a:latin typeface="Arial Nova Cond" panose="020B0506020202020204" pitchFamily="34" charset="0"/>
              </a:rPr>
              <a:t>Geraden Einschraub-Verschraubungen</a:t>
            </a: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Pumpe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19545D-44D1-1246-9296-E2379E1B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0" y="2164808"/>
            <a:ext cx="46863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1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19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477240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Anschlüsse an Pumpe anbringen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Pumpe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Leitfähigkeitssensor, Typ 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2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Gerade-Einschraub-Verschraubung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3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PFA-Schlauch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8314" y="1412184"/>
            <a:ext cx="2644465" cy="298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Gerade-Einschraub-Verschraubung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Durchflusssensor-Eingang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anbringen.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Durchflusssensor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Pumpeneingang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L-Einschraub-Verschraubung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am Pumpenausgang anschrauben.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Leitfähigkeitssensor, PFA-Schläuche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T-Steck-Verbindung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Verrohrungsplan/Montagebild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montieren.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Pumpe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58D9A2-A669-F94F-9D8F-437205004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247" y="2081009"/>
            <a:ext cx="4523301" cy="4108048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29794E27-F15F-8743-85C2-DD0F50DA0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34311"/>
              </p:ext>
            </p:extLst>
          </p:nvPr>
        </p:nvGraphicFramePr>
        <p:xfrm>
          <a:off x="9557270" y="4871495"/>
          <a:ext cx="1727200" cy="748665"/>
        </p:xfrm>
        <a:graphic>
          <a:graphicData uri="http://schemas.openxmlformats.org/drawingml/2006/table">
            <a:tbl>
              <a:tblPr>
                <a:tableStyleId>{8DF5B96B-15C3-457F-84A9-DCB35A3F9E4A}</a:tableStyleId>
              </a:tblPr>
              <a:tblGrid>
                <a:gridCol w="673798">
                  <a:extLst>
                    <a:ext uri="{9D8B030D-6E8A-4147-A177-3AD203B41FA5}">
                      <a16:colId xmlns:a16="http://schemas.microsoft.com/office/drawing/2014/main" val="3199959655"/>
                    </a:ext>
                  </a:extLst>
                </a:gridCol>
                <a:gridCol w="1053402">
                  <a:extLst>
                    <a:ext uri="{9D8B030D-6E8A-4147-A177-3AD203B41FA5}">
                      <a16:colId xmlns:a16="http://schemas.microsoft.com/office/drawing/2014/main" val="585235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Idf.Nr.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Länge (mm)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112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300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7773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577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298137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35F81C78-5EC8-614F-A19D-722441C5A58B}"/>
              </a:ext>
            </a:extLst>
          </p:cNvPr>
          <p:cNvSpPr>
            <a:spLocks noChangeAspect="1"/>
          </p:cNvSpPr>
          <p:nvPr/>
        </p:nvSpPr>
        <p:spPr>
          <a:xfrm>
            <a:off x="5902074" y="5042830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E248B8-BE8C-404A-8FBE-D768E62D7DDC}"/>
              </a:ext>
            </a:extLst>
          </p:cNvPr>
          <p:cNvSpPr>
            <a:spLocks noChangeAspect="1"/>
          </p:cNvSpPr>
          <p:nvPr/>
        </p:nvSpPr>
        <p:spPr>
          <a:xfrm>
            <a:off x="4003602" y="4781986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3C1BC9-9028-234E-94B8-08AC2EE01ABA}"/>
              </a:ext>
            </a:extLst>
          </p:cNvPr>
          <p:cNvSpPr>
            <a:spLocks noChangeAspect="1"/>
          </p:cNvSpPr>
          <p:nvPr/>
        </p:nvSpPr>
        <p:spPr>
          <a:xfrm>
            <a:off x="2704164" y="2408999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137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20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55891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 für Brühgruppe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2/2-Wege-Ventil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Gerade-Einschraub-Verschraubung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Winkel-Einschraub-Verschraubung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27664" y="2771908"/>
            <a:ext cx="2644465" cy="68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Einschraub-Verschraubungen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versehen. 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Brühgruppe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5A4583-D5CC-084A-B6A1-A2FE0BEC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141" y="1982720"/>
            <a:ext cx="4241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21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55891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bestücken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3559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Seitenwand rechts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2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Baugruppe L-Profil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Flachstab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1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L-Profil gleichschenklig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610781"/>
            <a:ext cx="2644465" cy="150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L-Profil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gleichschenklig,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Baugruppen L-Profil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sowie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Flachstab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in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rechts stecken. 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18694E-51DC-9C42-AB16-E2FF730C8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61" y="1530460"/>
            <a:ext cx="5041545" cy="48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6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22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985700" cy="955891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Bodenblech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85700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Bodenblech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3x Zylinderkopfschraube M4x12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3x Mutter M4 (ISO 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610781"/>
            <a:ext cx="2644465" cy="150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Bodenblech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M4 Schrauben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Espressomaschine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befestigen.</a:t>
            </a:r>
          </a:p>
          <a:p>
            <a:pPr marL="0" indent="0">
              <a:buSzPts val="2000"/>
              <a:buNone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M4 Muttern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kontern.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7F335E-3CFA-8447-A457-ED986FFF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118" y="1578712"/>
            <a:ext cx="4762462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0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2" name="Group 106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Google Shape;98;p2">
            <a:extLst>
              <a:ext uri="{FF2B5EF4-FFF2-40B4-BE49-F238E27FC236}">
                <a16:creationId xmlns:a16="http://schemas.microsoft.com/office/drawing/2014/main" id="{9F17177E-5B5E-457C-95AF-55B9057929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3</a:t>
            </a:fld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4E0B9A0-8F31-4852-A6A9-57F982588CC4}"/>
              </a:ext>
            </a:extLst>
          </p:cNvPr>
          <p:cNvSpPr txBox="1"/>
          <p:nvPr/>
        </p:nvSpPr>
        <p:spPr>
          <a:xfrm>
            <a:off x="8307730" y="349095"/>
            <a:ext cx="384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accent2"/>
                </a:solidFill>
                <a:latin typeface="Georgia Pro Cond" panose="02040506050405020303" pitchFamily="18" charset="0"/>
              </a:rPr>
              <a:t>Inhaltsübersicht</a:t>
            </a:r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957296F3-A3EB-4B6B-94EC-15FC0878E9A9}"/>
              </a:ext>
            </a:extLst>
          </p:cNvPr>
          <p:cNvSpPr/>
          <p:nvPr/>
        </p:nvSpPr>
        <p:spPr>
          <a:xfrm>
            <a:off x="349308" y="5767556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10</a:t>
            </a: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26DA519-A034-453B-B074-3C862FA3EF62}"/>
              </a:ext>
            </a:extLst>
          </p:cNvPr>
          <p:cNvSpPr/>
          <p:nvPr/>
        </p:nvSpPr>
        <p:spPr>
          <a:xfrm>
            <a:off x="3205612" y="62215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11</a:t>
            </a:r>
          </a:p>
        </p:txBody>
      </p:sp>
      <p:sp>
        <p:nvSpPr>
          <p:cNvPr id="60" name="Rechteck: abgerundete Ecken 59">
            <a:extLst>
              <a:ext uri="{FF2B5EF4-FFF2-40B4-BE49-F238E27FC236}">
                <a16:creationId xmlns:a16="http://schemas.microsoft.com/office/drawing/2014/main" id="{11709E54-FB09-46C4-9E79-9BE80921E4F5}"/>
              </a:ext>
            </a:extLst>
          </p:cNvPr>
          <p:cNvSpPr/>
          <p:nvPr/>
        </p:nvSpPr>
        <p:spPr>
          <a:xfrm>
            <a:off x="3205612" y="1136449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12</a:t>
            </a: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D9AA412E-EF7F-440A-B1B0-24FC5D5897B9}"/>
              </a:ext>
            </a:extLst>
          </p:cNvPr>
          <p:cNvSpPr/>
          <p:nvPr/>
        </p:nvSpPr>
        <p:spPr>
          <a:xfrm>
            <a:off x="3205611" y="164867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13</a:t>
            </a:r>
          </a:p>
        </p:txBody>
      </p:sp>
      <p:sp>
        <p:nvSpPr>
          <p:cNvPr id="62" name="Rechteck: abgerundete Ecken 61">
            <a:extLst>
              <a:ext uri="{FF2B5EF4-FFF2-40B4-BE49-F238E27FC236}">
                <a16:creationId xmlns:a16="http://schemas.microsoft.com/office/drawing/2014/main" id="{50918AFB-AB53-454A-84E1-3E5A9C8E5955}"/>
              </a:ext>
            </a:extLst>
          </p:cNvPr>
          <p:cNvSpPr/>
          <p:nvPr/>
        </p:nvSpPr>
        <p:spPr>
          <a:xfrm>
            <a:off x="3205610" y="2174809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14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7F23F287-C4B8-4734-9BFC-36FF3CFA825E}"/>
              </a:ext>
            </a:extLst>
          </p:cNvPr>
          <p:cNvSpPr/>
          <p:nvPr/>
        </p:nvSpPr>
        <p:spPr>
          <a:xfrm>
            <a:off x="3205609" y="2680256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15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3C39088C-E211-4333-AC9C-0181142F7C6D}"/>
              </a:ext>
            </a:extLst>
          </p:cNvPr>
          <p:cNvSpPr/>
          <p:nvPr/>
        </p:nvSpPr>
        <p:spPr>
          <a:xfrm>
            <a:off x="3205608" y="3193117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16</a:t>
            </a:r>
          </a:p>
        </p:txBody>
      </p:sp>
      <p:sp>
        <p:nvSpPr>
          <p:cNvPr id="65" name="Rechteck: abgerundete Ecken 64">
            <a:extLst>
              <a:ext uri="{FF2B5EF4-FFF2-40B4-BE49-F238E27FC236}">
                <a16:creationId xmlns:a16="http://schemas.microsoft.com/office/drawing/2014/main" id="{69108325-806A-4647-ACA8-DE1295B44601}"/>
              </a:ext>
            </a:extLst>
          </p:cNvPr>
          <p:cNvSpPr/>
          <p:nvPr/>
        </p:nvSpPr>
        <p:spPr>
          <a:xfrm>
            <a:off x="3205608" y="3709370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17</a:t>
            </a:r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3B4E8D4A-8591-45A8-A48A-7502E42ADE32}"/>
              </a:ext>
            </a:extLst>
          </p:cNvPr>
          <p:cNvSpPr/>
          <p:nvPr/>
        </p:nvSpPr>
        <p:spPr>
          <a:xfrm>
            <a:off x="3205608" y="4231477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18</a:t>
            </a: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ADF90F34-6EBD-4448-A873-8403414F7637}"/>
              </a:ext>
            </a:extLst>
          </p:cNvPr>
          <p:cNvSpPr/>
          <p:nvPr/>
        </p:nvSpPr>
        <p:spPr>
          <a:xfrm>
            <a:off x="3205608" y="4749248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19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B96EA028-814A-4A89-ACEE-B2764A52E324}"/>
              </a:ext>
            </a:extLst>
          </p:cNvPr>
          <p:cNvSpPr/>
          <p:nvPr/>
        </p:nvSpPr>
        <p:spPr>
          <a:xfrm>
            <a:off x="3205608" y="5254695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20</a:t>
            </a:r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5669FFC1-5CD7-45A9-ABD1-D08B1FF9B2DA}"/>
              </a:ext>
            </a:extLst>
          </p:cNvPr>
          <p:cNvSpPr/>
          <p:nvPr/>
        </p:nvSpPr>
        <p:spPr>
          <a:xfrm>
            <a:off x="3205608" y="5767556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21</a:t>
            </a:r>
          </a:p>
        </p:txBody>
      </p:sp>
      <p:sp>
        <p:nvSpPr>
          <p:cNvPr id="70" name="Rechteck: abgerundete Ecken 69">
            <a:extLst>
              <a:ext uri="{FF2B5EF4-FFF2-40B4-BE49-F238E27FC236}">
                <a16:creationId xmlns:a16="http://schemas.microsoft.com/office/drawing/2014/main" id="{35392DEB-3F8C-4417-993B-3879218E672C}"/>
              </a:ext>
            </a:extLst>
          </p:cNvPr>
          <p:cNvSpPr/>
          <p:nvPr/>
        </p:nvSpPr>
        <p:spPr>
          <a:xfrm>
            <a:off x="5941898" y="631310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22</a:t>
            </a: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D8150F2B-8621-4E6D-B083-6E6276F06F12}"/>
              </a:ext>
            </a:extLst>
          </p:cNvPr>
          <p:cNvSpPr/>
          <p:nvPr/>
        </p:nvSpPr>
        <p:spPr>
          <a:xfrm>
            <a:off x="5941898" y="1126959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23</a:t>
            </a:r>
          </a:p>
        </p:txBody>
      </p:sp>
      <p:sp>
        <p:nvSpPr>
          <p:cNvPr id="72" name="Rechteck: abgerundete Ecken 71">
            <a:extLst>
              <a:ext uri="{FF2B5EF4-FFF2-40B4-BE49-F238E27FC236}">
                <a16:creationId xmlns:a16="http://schemas.microsoft.com/office/drawing/2014/main" id="{4B3F424C-9EB5-4E85-9134-57FDF78C267A}"/>
              </a:ext>
            </a:extLst>
          </p:cNvPr>
          <p:cNvSpPr/>
          <p:nvPr/>
        </p:nvSpPr>
        <p:spPr>
          <a:xfrm>
            <a:off x="5941898" y="164125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24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9CCE711F-F3EB-4CF1-A7B5-709ED9D0094C}"/>
              </a:ext>
            </a:extLst>
          </p:cNvPr>
          <p:cNvSpPr/>
          <p:nvPr/>
        </p:nvSpPr>
        <p:spPr>
          <a:xfrm>
            <a:off x="5941897" y="2153479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25</a:t>
            </a:r>
          </a:p>
        </p:txBody>
      </p:sp>
      <p:sp>
        <p:nvSpPr>
          <p:cNvPr id="74" name="Rechteck: abgerundete Ecken 73">
            <a:extLst>
              <a:ext uri="{FF2B5EF4-FFF2-40B4-BE49-F238E27FC236}">
                <a16:creationId xmlns:a16="http://schemas.microsoft.com/office/drawing/2014/main" id="{A1002F8C-F72E-4D49-A8A1-F1F367A73348}"/>
              </a:ext>
            </a:extLst>
          </p:cNvPr>
          <p:cNvSpPr/>
          <p:nvPr/>
        </p:nvSpPr>
        <p:spPr>
          <a:xfrm>
            <a:off x="5941896" y="267961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26</a:t>
            </a:r>
          </a:p>
        </p:txBody>
      </p:sp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EE38BABB-86C9-4881-B339-A90F17FC6497}"/>
              </a:ext>
            </a:extLst>
          </p:cNvPr>
          <p:cNvSpPr/>
          <p:nvPr/>
        </p:nvSpPr>
        <p:spPr>
          <a:xfrm>
            <a:off x="5941895" y="3185061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27</a:t>
            </a:r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862A822B-1931-440D-85DF-6772E5283A89}"/>
              </a:ext>
            </a:extLst>
          </p:cNvPr>
          <p:cNvSpPr/>
          <p:nvPr/>
        </p:nvSpPr>
        <p:spPr>
          <a:xfrm>
            <a:off x="5941894" y="3697922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28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70918B20-6589-4497-9F0A-5E54D0DA576D}"/>
              </a:ext>
            </a:extLst>
          </p:cNvPr>
          <p:cNvSpPr/>
          <p:nvPr/>
        </p:nvSpPr>
        <p:spPr>
          <a:xfrm>
            <a:off x="5941894" y="4214175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29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7A550568-8E3A-4CFE-98D4-699AE45BDA9D}"/>
              </a:ext>
            </a:extLst>
          </p:cNvPr>
          <p:cNvSpPr/>
          <p:nvPr/>
        </p:nvSpPr>
        <p:spPr>
          <a:xfrm>
            <a:off x="5941894" y="4736282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30</a:t>
            </a: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847C4A94-E777-44CF-9DCA-90CAAF154ACF}"/>
              </a:ext>
            </a:extLst>
          </p:cNvPr>
          <p:cNvSpPr/>
          <p:nvPr/>
        </p:nvSpPr>
        <p:spPr>
          <a:xfrm>
            <a:off x="5941894" y="5254053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31</a:t>
            </a:r>
          </a:p>
        </p:txBody>
      </p:sp>
      <p:sp>
        <p:nvSpPr>
          <p:cNvPr id="80" name="Rechteck: abgerundete Ecken 79">
            <a:extLst>
              <a:ext uri="{FF2B5EF4-FFF2-40B4-BE49-F238E27FC236}">
                <a16:creationId xmlns:a16="http://schemas.microsoft.com/office/drawing/2014/main" id="{D1E49A9C-F395-4F58-97C8-7CF4267ED6B2}"/>
              </a:ext>
            </a:extLst>
          </p:cNvPr>
          <p:cNvSpPr/>
          <p:nvPr/>
        </p:nvSpPr>
        <p:spPr>
          <a:xfrm>
            <a:off x="5941894" y="5759500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32</a:t>
            </a:r>
          </a:p>
        </p:txBody>
      </p: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FF0399A7-F1F6-4DC7-82BF-CDF954BFA6F0}"/>
              </a:ext>
            </a:extLst>
          </p:cNvPr>
          <p:cNvSpPr/>
          <p:nvPr/>
        </p:nvSpPr>
        <p:spPr>
          <a:xfrm>
            <a:off x="349313" y="627042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0</a:t>
            </a:r>
          </a:p>
        </p:txBody>
      </p:sp>
      <p:sp>
        <p:nvSpPr>
          <p:cNvPr id="83" name="Rechteck: abgerundete Ecken 82">
            <a:extLst>
              <a:ext uri="{FF2B5EF4-FFF2-40B4-BE49-F238E27FC236}">
                <a16:creationId xmlns:a16="http://schemas.microsoft.com/office/drawing/2014/main" id="{26707C93-84C6-484F-B338-0508C6C4CC14}"/>
              </a:ext>
            </a:extLst>
          </p:cNvPr>
          <p:cNvSpPr/>
          <p:nvPr/>
        </p:nvSpPr>
        <p:spPr>
          <a:xfrm>
            <a:off x="349313" y="1122691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1</a:t>
            </a:r>
          </a:p>
        </p:txBody>
      </p: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7B057465-57FD-4947-B5AB-AB838A937D88}"/>
              </a:ext>
            </a:extLst>
          </p:cNvPr>
          <p:cNvSpPr/>
          <p:nvPr/>
        </p:nvSpPr>
        <p:spPr>
          <a:xfrm>
            <a:off x="349313" y="1636986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2</a:t>
            </a:r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AD54686F-BE69-4601-AED8-040B6C3BF158}"/>
              </a:ext>
            </a:extLst>
          </p:cNvPr>
          <p:cNvSpPr/>
          <p:nvPr/>
        </p:nvSpPr>
        <p:spPr>
          <a:xfrm>
            <a:off x="349312" y="2149211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3</a:t>
            </a:r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32F9FD59-B15B-41D8-B7DD-57483DBEBAAA}"/>
              </a:ext>
            </a:extLst>
          </p:cNvPr>
          <p:cNvSpPr/>
          <p:nvPr/>
        </p:nvSpPr>
        <p:spPr>
          <a:xfrm>
            <a:off x="349311" y="2675346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4</a:t>
            </a:r>
          </a:p>
        </p:txBody>
      </p:sp>
      <p:sp>
        <p:nvSpPr>
          <p:cNvPr id="87" name="Rechteck: abgerundete Ecken 86">
            <a:extLst>
              <a:ext uri="{FF2B5EF4-FFF2-40B4-BE49-F238E27FC236}">
                <a16:creationId xmlns:a16="http://schemas.microsoft.com/office/drawing/2014/main" id="{E19F9076-CE55-4780-AABF-3F1A4D4A97BB}"/>
              </a:ext>
            </a:extLst>
          </p:cNvPr>
          <p:cNvSpPr/>
          <p:nvPr/>
        </p:nvSpPr>
        <p:spPr>
          <a:xfrm>
            <a:off x="349310" y="3180793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5</a:t>
            </a:r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B2E52C08-7A32-4696-844B-F058158DA31A}"/>
              </a:ext>
            </a:extLst>
          </p:cNvPr>
          <p:cNvSpPr/>
          <p:nvPr/>
        </p:nvSpPr>
        <p:spPr>
          <a:xfrm>
            <a:off x="349309" y="369365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6</a:t>
            </a:r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D9479FC0-7E41-4E63-A221-9B9120FBDFA3}"/>
              </a:ext>
            </a:extLst>
          </p:cNvPr>
          <p:cNvSpPr/>
          <p:nvPr/>
        </p:nvSpPr>
        <p:spPr>
          <a:xfrm>
            <a:off x="349309" y="4209907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7</a:t>
            </a:r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DBEEF9AC-B05A-46DF-BCF3-03F264299905}"/>
              </a:ext>
            </a:extLst>
          </p:cNvPr>
          <p:cNvSpPr/>
          <p:nvPr/>
        </p:nvSpPr>
        <p:spPr>
          <a:xfrm>
            <a:off x="349309" y="4732014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8</a:t>
            </a:r>
          </a:p>
        </p:txBody>
      </p:sp>
      <p:sp>
        <p:nvSpPr>
          <p:cNvPr id="91" name="Rechteck: abgerundete Ecken 90">
            <a:extLst>
              <a:ext uri="{FF2B5EF4-FFF2-40B4-BE49-F238E27FC236}">
                <a16:creationId xmlns:a16="http://schemas.microsoft.com/office/drawing/2014/main" id="{3DF68B3A-4CA1-4741-92BB-8963B3451414}"/>
              </a:ext>
            </a:extLst>
          </p:cNvPr>
          <p:cNvSpPr/>
          <p:nvPr/>
        </p:nvSpPr>
        <p:spPr>
          <a:xfrm>
            <a:off x="349309" y="5249785"/>
            <a:ext cx="425375" cy="422048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Georgia Pro Cond" panose="02040506050405020303" pitchFamily="18" charset="0"/>
              </a:rPr>
              <a:t>9</a:t>
            </a:r>
          </a:p>
        </p:txBody>
      </p:sp>
      <p:sp>
        <p:nvSpPr>
          <p:cNvPr id="94" name="Textfeld 93">
            <a:extLst>
              <a:ext uri="{FF2B5EF4-FFF2-40B4-BE49-F238E27FC236}">
                <a16:creationId xmlns:a16="http://schemas.microsoft.com/office/drawing/2014/main" id="{00585584-580C-4423-B3D0-5C3C44EF0463}"/>
              </a:ext>
            </a:extLst>
          </p:cNvPr>
          <p:cNvSpPr txBox="1"/>
          <p:nvPr/>
        </p:nvSpPr>
        <p:spPr>
          <a:xfrm>
            <a:off x="799107" y="3279399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L-Profil 1/2 vorbereiten</a:t>
            </a: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ED8AE527-BB47-4FB2-9023-87AA8B8251F3}"/>
              </a:ext>
            </a:extLst>
          </p:cNvPr>
          <p:cNvSpPr txBox="1"/>
          <p:nvPr/>
        </p:nvSpPr>
        <p:spPr>
          <a:xfrm>
            <a:off x="799107" y="721124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Anwendungshinweise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EC6A27A2-A0A5-4C68-8F84-BEC7B69D1DDF}"/>
              </a:ext>
            </a:extLst>
          </p:cNvPr>
          <p:cNvSpPr txBox="1"/>
          <p:nvPr/>
        </p:nvSpPr>
        <p:spPr>
          <a:xfrm>
            <a:off x="799368" y="1083844"/>
            <a:ext cx="231845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100" b="1" dirty="0">
                <a:latin typeface="Arial Nova Cond" panose="020B0506020202020204" pitchFamily="34" charset="0"/>
              </a:rPr>
              <a:t>Sammelblock mit Gewindeeinsätzen und Einschraub-Verschraubungen versehen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C8AA0EB7-C851-4763-9FC9-FBD7591362F5}"/>
              </a:ext>
            </a:extLst>
          </p:cNvPr>
          <p:cNvSpPr txBox="1"/>
          <p:nvPr/>
        </p:nvSpPr>
        <p:spPr>
          <a:xfrm>
            <a:off x="812573" y="1645840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Zusammenbau Seitenwand rechts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CB7A0C6A-CD44-4B9E-AF6E-3BDA6D171CE8}"/>
              </a:ext>
            </a:extLst>
          </p:cNvPr>
          <p:cNvSpPr txBox="1"/>
          <p:nvPr/>
        </p:nvSpPr>
        <p:spPr>
          <a:xfrm>
            <a:off x="799107" y="2150407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Seitenwand links vorbereiten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A06B9AB6-AC19-4980-BFC7-6B9EF95EFA6E}"/>
              </a:ext>
            </a:extLst>
          </p:cNvPr>
          <p:cNvSpPr txBox="1"/>
          <p:nvPr/>
        </p:nvSpPr>
        <p:spPr>
          <a:xfrm>
            <a:off x="778711" y="268498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Zusammenbau Seitenwand links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F7415D66-A8F2-403A-9C4A-2B8AF62ADCEF}"/>
              </a:ext>
            </a:extLst>
          </p:cNvPr>
          <p:cNvSpPr txBox="1"/>
          <p:nvPr/>
        </p:nvSpPr>
        <p:spPr>
          <a:xfrm>
            <a:off x="796461" y="3650615"/>
            <a:ext cx="199646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Flachstab mit Hutschiene, Magnetventile und PE-Sammelstelle bestücken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BF22301C-213E-4D7F-BCB5-6272EC985DFB}"/>
              </a:ext>
            </a:extLst>
          </p:cNvPr>
          <p:cNvSpPr txBox="1"/>
          <p:nvPr/>
        </p:nvSpPr>
        <p:spPr>
          <a:xfrm>
            <a:off x="786767" y="4222445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Schutzleiter an PE-Sammelstelle anschließen</a:t>
            </a: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E14EA2AB-C594-4957-BD65-93AC6A45D95D}"/>
              </a:ext>
            </a:extLst>
          </p:cNvPr>
          <p:cNvSpPr txBox="1"/>
          <p:nvPr/>
        </p:nvSpPr>
        <p:spPr>
          <a:xfrm>
            <a:off x="780349" y="4689063"/>
            <a:ext cx="199646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mit Hutschienenadaptern und Anschlüssen versehen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1411564E-07B1-4342-9A54-1C0887339ADA}"/>
              </a:ext>
            </a:extLst>
          </p:cNvPr>
          <p:cNvSpPr txBox="1"/>
          <p:nvPr/>
        </p:nvSpPr>
        <p:spPr>
          <a:xfrm>
            <a:off x="788405" y="526846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auf Hutschiene aufschieben</a:t>
            </a: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58AFBAF1-87A3-49D9-A829-685D793BE8E7}"/>
              </a:ext>
            </a:extLst>
          </p:cNvPr>
          <p:cNvSpPr txBox="1"/>
          <p:nvPr/>
        </p:nvSpPr>
        <p:spPr>
          <a:xfrm>
            <a:off x="792433" y="5780838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Bodenblech mit Elektronik-Bauteilen versehen</a:t>
            </a:r>
          </a:p>
        </p:txBody>
      </p:sp>
      <p:sp>
        <p:nvSpPr>
          <p:cNvPr id="113" name="Textfeld 112">
            <a:extLst>
              <a:ext uri="{FF2B5EF4-FFF2-40B4-BE49-F238E27FC236}">
                <a16:creationId xmlns:a16="http://schemas.microsoft.com/office/drawing/2014/main" id="{73902840-6957-44E9-992F-FCD27CCFD9D1}"/>
              </a:ext>
            </a:extLst>
          </p:cNvPr>
          <p:cNvSpPr txBox="1"/>
          <p:nvPr/>
        </p:nvSpPr>
        <p:spPr>
          <a:xfrm>
            <a:off x="3655647" y="3210921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Boilerdeckel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Grundkörper verbinden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E29F8D3C-1BD8-484D-B915-94BF0749F757}"/>
              </a:ext>
            </a:extLst>
          </p:cNvPr>
          <p:cNvSpPr txBox="1"/>
          <p:nvPr/>
        </p:nvSpPr>
        <p:spPr>
          <a:xfrm>
            <a:off x="3679815" y="62847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Verkabelung der elektronischen Bauteile</a:t>
            </a:r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DC5EB3B7-A45C-4B50-8580-CAE617936FAE}"/>
              </a:ext>
            </a:extLst>
          </p:cNvPr>
          <p:cNvSpPr txBox="1"/>
          <p:nvPr/>
        </p:nvSpPr>
        <p:spPr>
          <a:xfrm>
            <a:off x="3680076" y="1083844"/>
            <a:ext cx="2318453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100" b="1" dirty="0">
                <a:latin typeface="Arial Nova Cond" panose="020B0506020202020204" pitchFamily="34" charset="0"/>
              </a:rPr>
              <a:t>Magnetventile Brühgruppe/Teewasserauslass vorbereiten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01A3DB44-DBB7-4C4B-91B7-A369A0C207FB}"/>
              </a:ext>
            </a:extLst>
          </p:cNvPr>
          <p:cNvSpPr txBox="1"/>
          <p:nvPr/>
        </p:nvSpPr>
        <p:spPr>
          <a:xfrm>
            <a:off x="3669113" y="1593476"/>
            <a:ext cx="1996462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100" b="1" dirty="0">
                <a:latin typeface="Arial Nova Cond" panose="020B0506020202020204" pitchFamily="34" charset="0"/>
              </a:rPr>
              <a:t>Magnetventile Tassenwärmer/Dampflanze vorbereiten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19F2B973-EF71-41B1-953E-5B7518FE443C}"/>
              </a:ext>
            </a:extLst>
          </p:cNvPr>
          <p:cNvSpPr txBox="1"/>
          <p:nvPr/>
        </p:nvSpPr>
        <p:spPr>
          <a:xfrm>
            <a:off x="3659675" y="2202771"/>
            <a:ext cx="199646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100" b="1" dirty="0">
                <a:latin typeface="Arial Nova Cond" panose="020B0506020202020204" pitchFamily="34" charset="0"/>
              </a:rPr>
              <a:t>Bauteile des </a:t>
            </a:r>
            <a:r>
              <a:rPr lang="de-DE" sz="1100" b="1" dirty="0" err="1">
                <a:latin typeface="Arial Nova Cond" panose="020B0506020202020204" pitchFamily="34" charset="0"/>
              </a:rPr>
              <a:t>Boilerinnenlebens</a:t>
            </a:r>
            <a:r>
              <a:rPr lang="de-DE" sz="1100" b="1" dirty="0">
                <a:latin typeface="Arial Nova Cond" panose="020B0506020202020204" pitchFamily="34" charset="0"/>
              </a:rPr>
              <a:t> auf </a:t>
            </a:r>
            <a:r>
              <a:rPr lang="de-DE" sz="1100" b="1" dirty="0" err="1">
                <a:latin typeface="Arial Nova Cond" panose="020B0506020202020204" pitchFamily="34" charset="0"/>
              </a:rPr>
              <a:t>Boilerdeckel</a:t>
            </a:r>
            <a:r>
              <a:rPr lang="de-DE" sz="1100" b="1" dirty="0">
                <a:latin typeface="Arial Nova Cond" panose="020B0506020202020204" pitchFamily="34" charset="0"/>
              </a:rPr>
              <a:t> montieren</a:t>
            </a:r>
          </a:p>
        </p:txBody>
      </p:sp>
      <p:sp>
        <p:nvSpPr>
          <p:cNvPr id="118" name="Textfeld 117">
            <a:extLst>
              <a:ext uri="{FF2B5EF4-FFF2-40B4-BE49-F238E27FC236}">
                <a16:creationId xmlns:a16="http://schemas.microsoft.com/office/drawing/2014/main" id="{DA9AB445-41F4-4FCF-AA14-C973D6C85172}"/>
              </a:ext>
            </a:extLst>
          </p:cNvPr>
          <p:cNvSpPr txBox="1"/>
          <p:nvPr/>
        </p:nvSpPr>
        <p:spPr>
          <a:xfrm>
            <a:off x="3659419" y="268498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Grundkörper des Boilers vorbereiten</a:t>
            </a:r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5D8CCCDE-4A72-4C63-B53E-EA03D4236EBA}"/>
              </a:ext>
            </a:extLst>
          </p:cNvPr>
          <p:cNvSpPr txBox="1"/>
          <p:nvPr/>
        </p:nvSpPr>
        <p:spPr>
          <a:xfrm>
            <a:off x="3653001" y="3791601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 verrohren</a:t>
            </a: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43001CE7-F532-4CFE-915D-D7814490D0AF}"/>
              </a:ext>
            </a:extLst>
          </p:cNvPr>
          <p:cNvSpPr txBox="1"/>
          <p:nvPr/>
        </p:nvSpPr>
        <p:spPr>
          <a:xfrm>
            <a:off x="3647335" y="4311064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Pumpe vorbereiten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9B236DCC-C0C9-4A21-B041-84C7D1B0B450}"/>
              </a:ext>
            </a:extLst>
          </p:cNvPr>
          <p:cNvSpPr txBox="1"/>
          <p:nvPr/>
        </p:nvSpPr>
        <p:spPr>
          <a:xfrm>
            <a:off x="3653001" y="4753511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Anschlüsse an Pumpe anbringen</a:t>
            </a: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40105F97-C11E-494D-93E1-459F439C0DA8}"/>
              </a:ext>
            </a:extLst>
          </p:cNvPr>
          <p:cNvSpPr txBox="1"/>
          <p:nvPr/>
        </p:nvSpPr>
        <p:spPr>
          <a:xfrm>
            <a:off x="3669113" y="526846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 für Brühgruppe vorbereiten</a:t>
            </a:r>
          </a:p>
        </p:txBody>
      </p:sp>
      <p:sp>
        <p:nvSpPr>
          <p:cNvPr id="123" name="Textfeld 122">
            <a:extLst>
              <a:ext uri="{FF2B5EF4-FFF2-40B4-BE49-F238E27FC236}">
                <a16:creationId xmlns:a16="http://schemas.microsoft.com/office/drawing/2014/main" id="{BB13CE22-2CB9-4108-8451-6EAF198F8321}"/>
              </a:ext>
            </a:extLst>
          </p:cNvPr>
          <p:cNvSpPr txBox="1"/>
          <p:nvPr/>
        </p:nvSpPr>
        <p:spPr>
          <a:xfrm>
            <a:off x="3673141" y="5780838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bestücken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18866712-AEB5-48FC-8A3E-BA03EC8EBF7B}"/>
              </a:ext>
            </a:extLst>
          </p:cNvPr>
          <p:cNvSpPr txBox="1"/>
          <p:nvPr/>
        </p:nvSpPr>
        <p:spPr>
          <a:xfrm>
            <a:off x="6406954" y="3194955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Dampflanze einsetzen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9B438B93-A78D-4908-813A-DE69BF73BF94}"/>
              </a:ext>
            </a:extLst>
          </p:cNvPr>
          <p:cNvSpPr txBox="1"/>
          <p:nvPr/>
        </p:nvSpPr>
        <p:spPr>
          <a:xfrm>
            <a:off x="6431122" y="640706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Baugruppe Bodenblech einsetzen</a:t>
            </a: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BE813E57-26CF-4FD5-8CF5-549B5701BFB3}"/>
              </a:ext>
            </a:extLst>
          </p:cNvPr>
          <p:cNvSpPr txBox="1"/>
          <p:nvPr/>
        </p:nvSpPr>
        <p:spPr>
          <a:xfrm>
            <a:off x="6415271" y="1136354"/>
            <a:ext cx="23184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200" b="1" dirty="0">
                <a:latin typeface="Arial Nova Cond" panose="020B0506020202020204" pitchFamily="34" charset="0"/>
              </a:rPr>
              <a:t>Baugruppe Boiler einsetzen               und verrohren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5FFAACF4-C0D3-45BC-BC07-E7C2620B3E3B}"/>
              </a:ext>
            </a:extLst>
          </p:cNvPr>
          <p:cNvSpPr txBox="1"/>
          <p:nvPr/>
        </p:nvSpPr>
        <p:spPr>
          <a:xfrm>
            <a:off x="6412364" y="1650017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Baugruppe Seitenwand links einsetzen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06BB09EB-297D-416F-835E-D6905571D061}"/>
              </a:ext>
            </a:extLst>
          </p:cNvPr>
          <p:cNvSpPr txBox="1"/>
          <p:nvPr/>
        </p:nvSpPr>
        <p:spPr>
          <a:xfrm>
            <a:off x="6410982" y="2247225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Baugruppe Pumpe einsetzen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50C661E3-DFBF-4C6C-ADCA-A1A247A36665}"/>
              </a:ext>
            </a:extLst>
          </p:cNvPr>
          <p:cNvSpPr txBox="1"/>
          <p:nvPr/>
        </p:nvSpPr>
        <p:spPr>
          <a:xfrm>
            <a:off x="6410726" y="2681104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de-DE" sz="1200" b="1" dirty="0">
                <a:latin typeface="Arial Nova Cond" panose="020B0506020202020204" pitchFamily="34" charset="0"/>
              </a:rPr>
              <a:t>Baugruppe Teewasser einsetzen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8E4C0780-F059-467C-B86C-8E668415BCC5}"/>
              </a:ext>
            </a:extLst>
          </p:cNvPr>
          <p:cNvSpPr txBox="1"/>
          <p:nvPr/>
        </p:nvSpPr>
        <p:spPr>
          <a:xfrm>
            <a:off x="6402926" y="3707013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Brühgruppe einsetzen</a:t>
            </a: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87BD51AD-132F-44DF-AB65-C841F4EB2087}"/>
              </a:ext>
            </a:extLst>
          </p:cNvPr>
          <p:cNvSpPr txBox="1"/>
          <p:nvPr/>
        </p:nvSpPr>
        <p:spPr>
          <a:xfrm>
            <a:off x="6398642" y="4218560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Verkabelung der Magnetventile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C0588AD4-0AE5-4581-8025-60A8999A8A7A}"/>
              </a:ext>
            </a:extLst>
          </p:cNvPr>
          <p:cNvSpPr txBox="1"/>
          <p:nvPr/>
        </p:nvSpPr>
        <p:spPr>
          <a:xfrm>
            <a:off x="6404308" y="4737545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Tropfschale vorbereiten</a:t>
            </a: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0D7613E4-BE5C-4FB7-9CE5-2C9AA9761A3A}"/>
              </a:ext>
            </a:extLst>
          </p:cNvPr>
          <p:cNvSpPr txBox="1"/>
          <p:nvPr/>
        </p:nvSpPr>
        <p:spPr>
          <a:xfrm>
            <a:off x="6420420" y="5252500"/>
            <a:ext cx="19964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Tropfschale vorbereiten</a:t>
            </a:r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E32E7761-745E-4EBC-A5AB-6E4061477856}"/>
              </a:ext>
            </a:extLst>
          </p:cNvPr>
          <p:cNvSpPr txBox="1"/>
          <p:nvPr/>
        </p:nvSpPr>
        <p:spPr>
          <a:xfrm>
            <a:off x="6386814" y="5853342"/>
            <a:ext cx="19964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Fertige Espressomaschine</a:t>
            </a:r>
          </a:p>
        </p:txBody>
      </p:sp>
      <p:sp>
        <p:nvSpPr>
          <p:cNvPr id="135" name="Google Shape;97;p2">
            <a:extLst>
              <a:ext uri="{FF2B5EF4-FFF2-40B4-BE49-F238E27FC236}">
                <a16:creationId xmlns:a16="http://schemas.microsoft.com/office/drawing/2014/main" id="{1B5464BC-139E-4AFD-B5B2-3D68757554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Montageanleitung Variante Labor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6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23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187210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Boiler einsetzen und verrohren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7269128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Boiler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Zylinderkopfschraube M4x20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Beilagscheiben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für M4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M4 (ISO 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35656"/>
            <a:ext cx="2644465" cy="150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Boiler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mit rechten Flügel in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Boilerhalterung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8BB65A-F6A7-8441-8B54-FE9E8A57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908" y="1720005"/>
            <a:ext cx="3632259" cy="45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45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23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187210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Boiler einsetzen und verrohren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7269128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Boiler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Zylinderkopfschraube M4x20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Beilagscheiben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für M4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M4 (ISO 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35656"/>
            <a:ext cx="2644465" cy="150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hinten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M4 Schrauben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L-Profil gleichschenklig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handfest anziehen.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85F9D4-29D1-F844-9134-48A1D2D63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72" y="2099796"/>
            <a:ext cx="6082645" cy="40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7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23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187210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Boiler einsetzen und verrohren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7269128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Boiler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Zylinderkopfschraube M4x20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Beilagscheiben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für M4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M4 (ISO 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35656"/>
            <a:ext cx="2644465" cy="150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A6AC0A-0F25-A345-9FE1-FF0AB84A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600" y="1747103"/>
            <a:ext cx="4349497" cy="44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13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24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994281" cy="96755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links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245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Seitenwand links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Zylinderkopfschraube M4x12 (ISO 4762)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Mutter M4 (ISO 4032)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207964"/>
            <a:ext cx="2644465" cy="276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links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 vorgesehene Position einsetzen.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Bodenblech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M4 Schrauben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Seitenwand links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befestigen.</a:t>
            </a:r>
          </a:p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M4 Muttern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hinten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vollständig festziehen.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0779FF-DF97-7D4D-8E38-FA338D04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04" y="1660504"/>
            <a:ext cx="3700275" cy="4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25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Pumpe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Pumpe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856499"/>
            <a:ext cx="2743200" cy="63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Pumpe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in Endposition einführen.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ACD1FD-2FB7-C945-A9DC-C0402532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128" y="1598286"/>
            <a:ext cx="5012442" cy="458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2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25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Pumpe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Pumpe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an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948C9E-2E8D-7649-A4E9-4C9ADDC84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11" y="1263280"/>
            <a:ext cx="3401169" cy="511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3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26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Teewasser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Teewasser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EC4FFB-70C3-CD4F-8881-580B1CF36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73" y="1340235"/>
            <a:ext cx="3834045" cy="48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4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26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Teewasser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Teewasser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58E45E-818A-B849-A98B-62CA9B5F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39" y="1323664"/>
            <a:ext cx="4515313" cy="48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5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38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26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Teewasser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Teewasser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488EB6-90B5-3C49-AA74-706491FF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19" y="1423846"/>
            <a:ext cx="4600621" cy="47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31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27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Dampflanze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Dampflanze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F80279-623E-FF4B-B9AC-F76F3AA5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66" y="1285243"/>
            <a:ext cx="3884756" cy="52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5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75536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8307730" y="349095"/>
            <a:ext cx="384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chemeClr val="accent2"/>
                </a:solidFill>
                <a:latin typeface="Georgia Pro Cond" panose="02040506050405020303" pitchFamily="18" charset="0"/>
              </a:rPr>
              <a:t>Baugruppe Sammelblock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BA963462-33C5-450C-9952-0BB85798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776" y="1988730"/>
            <a:ext cx="6333652" cy="4652043"/>
          </a:xfrm>
          <a:prstGeom prst="rect">
            <a:avLst/>
          </a:prstGeom>
        </p:spPr>
      </p:pic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Montageanleitung Variante Labor</a:t>
            </a:r>
            <a:endParaRPr dirty="0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latin typeface="Georgia Pro Cond" panose="02040506050405020303" pitchFamily="18" charset="0"/>
              </a:rPr>
              <a:t>1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2"/>
            <a:ext cx="6831073" cy="1473547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600" b="1" dirty="0">
                <a:latin typeface="Arial Nova Cond" panose="020B0506020202020204" pitchFamily="34" charset="0"/>
              </a:rPr>
              <a:t>Sammelblock mit Gewindeeinsätzen und Einschraub-Verschraubungen versehen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7940830" cy="16301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Sammelblock</a:t>
            </a:r>
            <a:endParaRPr lang="de-DE" sz="2800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3x Gerade Einschraub-Verschraubung</a:t>
            </a:r>
            <a:endParaRPr lang="de-DE" sz="2800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Winkel-Einschraub-Verschraubung, drehbar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sym typeface="Arial"/>
              </a:rPr>
              <a:t>5x M5 Gewindeeinsätze (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sym typeface="Arial"/>
              </a:rPr>
              <a:t>KerbKonus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sym typeface="Arial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endParaRPr lang="de-DE" b="1" dirty="0">
              <a:latin typeface="Arial Nova Cond" panose="020B0506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de-DE" b="1" dirty="0">
                <a:latin typeface="Arial Nova Cond" panose="020B0506020202020204" pitchFamily="34" charset="0"/>
              </a:rPr>
              <a:t>Benötigtes Werkzeug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b="0" i="0" u="none" strike="noStrike" cap="none" dirty="0" err="1">
                <a:solidFill>
                  <a:schemeClr val="dk1"/>
                </a:solidFill>
                <a:latin typeface="Arial Nova Cond" panose="020B0506020202020204" pitchFamily="34" charset="0"/>
                <a:sym typeface="Arial"/>
              </a:rPr>
              <a:t>KerbKonus</a:t>
            </a:r>
            <a:r>
              <a:rPr lang="de-DE" b="0" i="0" u="none" strike="noStrike" cap="none" dirty="0">
                <a:solidFill>
                  <a:schemeClr val="dk1"/>
                </a:solidFill>
                <a:latin typeface="Arial Nova Cond" panose="020B0506020202020204" pitchFamily="34" charset="0"/>
                <a:sym typeface="Arial"/>
              </a:rPr>
              <a:t> Montagewerkzeug</a:t>
            </a: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b="0" i="1" u="none" strike="noStrike" cap="none" dirty="0">
                <a:solidFill>
                  <a:schemeClr val="dk1"/>
                </a:solidFill>
                <a:latin typeface="Arial Nova Cond" panose="020B0506020202020204" pitchFamily="34" charset="0"/>
                <a:sym typeface="Arial"/>
              </a:rPr>
              <a:t>Alternativ:</a:t>
            </a:r>
            <a:r>
              <a:rPr lang="de-DE" b="0" i="0" u="none" strike="noStrike" cap="none" dirty="0">
                <a:solidFill>
                  <a:schemeClr val="dk1"/>
                </a:solidFill>
                <a:latin typeface="Arial Nova Cond" panose="020B0506020202020204" pitchFamily="34" charset="0"/>
                <a:sym typeface="Arial"/>
              </a:rPr>
              <a:t> M5 Schraube + Mutter</a:t>
            </a:r>
            <a:endParaRPr lang="de-DE" sz="1800" b="0" i="0" u="none" strike="noStrike" cap="none" dirty="0">
              <a:solidFill>
                <a:schemeClr val="dk1"/>
              </a:solidFill>
              <a:latin typeface="Arial Nova Cond" panose="020B0506020202020204" pitchFamily="34" charset="0"/>
              <a:sym typeface="Arial"/>
            </a:endParaRPr>
          </a:p>
        </p:txBody>
      </p:sp>
      <p:sp>
        <p:nvSpPr>
          <p:cNvPr id="54" name="Google Shape;114;p4">
            <a:extLst>
              <a:ext uri="{FF2B5EF4-FFF2-40B4-BE49-F238E27FC236}">
                <a16:creationId xmlns:a16="http://schemas.microsoft.com/office/drawing/2014/main" id="{78003A17-5371-41E9-831A-2ED3CDF0763E}"/>
              </a:ext>
            </a:extLst>
          </p:cNvPr>
          <p:cNvSpPr txBox="1">
            <a:spLocks/>
          </p:cNvSpPr>
          <p:nvPr/>
        </p:nvSpPr>
        <p:spPr>
          <a:xfrm>
            <a:off x="9413399" y="2125519"/>
            <a:ext cx="2651169" cy="317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Die </a:t>
            </a:r>
            <a:r>
              <a:rPr lang="de-DE" sz="1500" i="1" dirty="0" err="1">
                <a:latin typeface="Arial Nova Cond" panose="020B0506020202020204" pitchFamily="34" charset="0"/>
              </a:rPr>
              <a:t>KerbKonus</a:t>
            </a:r>
            <a:r>
              <a:rPr lang="de-DE" sz="1500" i="1" dirty="0">
                <a:latin typeface="Arial Nova Cond" panose="020B0506020202020204" pitchFamily="34" charset="0"/>
              </a:rPr>
              <a:t>-Gewindeeinsätze</a:t>
            </a:r>
            <a:r>
              <a:rPr lang="de-DE" sz="1500" dirty="0">
                <a:latin typeface="Arial Nova Cond" panose="020B0506020202020204" pitchFamily="34" charset="0"/>
              </a:rPr>
              <a:t> gemäß Herstellervorgaben in den </a:t>
            </a:r>
            <a:r>
              <a:rPr lang="de-DE" sz="1500" i="1" dirty="0">
                <a:latin typeface="Arial Nova Cond" panose="020B0506020202020204" pitchFamily="34" charset="0"/>
              </a:rPr>
              <a:t>Sammelblock</a:t>
            </a:r>
            <a:r>
              <a:rPr lang="de-DE" sz="1500" dirty="0">
                <a:latin typeface="Arial Nova Cond" panose="020B0506020202020204" pitchFamily="34" charset="0"/>
              </a:rPr>
              <a:t> bündig bis Senkkante einschrauben.</a:t>
            </a:r>
          </a:p>
          <a:p>
            <a:pPr marL="0" indent="0">
              <a:buSzPts val="2000"/>
              <a:buFont typeface="Arial"/>
              <a:buNone/>
            </a:pPr>
            <a:r>
              <a:rPr lang="de-DE" sz="1500" dirty="0">
                <a:latin typeface="Arial Nova Cond" panose="020B0506020202020204" pitchFamily="34" charset="0"/>
              </a:rPr>
              <a:t>Anschließend den </a:t>
            </a:r>
            <a:r>
              <a:rPr lang="de-DE" sz="1500" i="1" dirty="0">
                <a:latin typeface="Arial Nova Cond" panose="020B0506020202020204" pitchFamily="34" charset="0"/>
              </a:rPr>
              <a:t>Sammelblock</a:t>
            </a:r>
            <a:r>
              <a:rPr lang="de-DE" sz="1500" dirty="0">
                <a:latin typeface="Arial Nova Cond" panose="020B0506020202020204" pitchFamily="34" charset="0"/>
              </a:rPr>
              <a:t> mit geraden </a:t>
            </a:r>
            <a:r>
              <a:rPr lang="de-DE" sz="1500" i="1" dirty="0">
                <a:latin typeface="Arial Nova Cond" panose="020B0506020202020204" pitchFamily="34" charset="0"/>
              </a:rPr>
              <a:t>Einschraub-Verschraubungen</a:t>
            </a:r>
            <a:r>
              <a:rPr lang="de-DE" sz="1500" dirty="0">
                <a:latin typeface="Arial Nova Cond" panose="020B0506020202020204" pitchFamily="34" charset="0"/>
              </a:rPr>
              <a:t> und </a:t>
            </a:r>
            <a:r>
              <a:rPr lang="de-DE" sz="1500" i="1" dirty="0">
                <a:latin typeface="Arial Nova Cond" panose="020B0506020202020204" pitchFamily="34" charset="0"/>
              </a:rPr>
              <a:t>Winkel-Einschraub-Verschraubungen</a:t>
            </a:r>
            <a:r>
              <a:rPr lang="de-DE" sz="1500" dirty="0">
                <a:latin typeface="Arial Nova Cond" panose="020B0506020202020204" pitchFamily="34" charset="0"/>
              </a:rPr>
              <a:t> gemäß Montagebild versehen.</a:t>
            </a:r>
          </a:p>
        </p:txBody>
      </p:sp>
    </p:spTree>
    <p:extLst>
      <p:ext uri="{BB962C8B-B14F-4D97-AF65-F5344CB8AC3E}">
        <p14:creationId xmlns:p14="http://schemas.microsoft.com/office/powerpoint/2010/main" val="440694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27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Dampflanze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Dampflanze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BEFFA6-32F5-5F49-ACBD-9DC7D9A5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08" y="1362254"/>
            <a:ext cx="4636400" cy="47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41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28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4"/>
            <a:ext cx="6831073" cy="69174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Brühgruppe einsetzen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Brühgruppe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711485"/>
            <a:ext cx="2743200" cy="1107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5D5969-3FBB-F54E-B44B-AFE7AC66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01" y="1266846"/>
            <a:ext cx="5808970" cy="4967211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52C5663-22A6-3043-BF80-27B6BA182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30215"/>
              </p:ext>
            </p:extLst>
          </p:nvPr>
        </p:nvGraphicFramePr>
        <p:xfrm>
          <a:off x="9526415" y="4284725"/>
          <a:ext cx="1727200" cy="571500"/>
        </p:xfrm>
        <a:graphic>
          <a:graphicData uri="http://schemas.openxmlformats.org/drawingml/2006/table">
            <a:tbl>
              <a:tblPr>
                <a:tableStyleId>{8DF5B96B-15C3-457F-84A9-DCB35A3F9E4A}</a:tableStyleId>
              </a:tblPr>
              <a:tblGrid>
                <a:gridCol w="673798">
                  <a:extLst>
                    <a:ext uri="{9D8B030D-6E8A-4147-A177-3AD203B41FA5}">
                      <a16:colId xmlns:a16="http://schemas.microsoft.com/office/drawing/2014/main" val="1608779991"/>
                    </a:ext>
                  </a:extLst>
                </a:gridCol>
                <a:gridCol w="1053402">
                  <a:extLst>
                    <a:ext uri="{9D8B030D-6E8A-4147-A177-3AD203B41FA5}">
                      <a16:colId xmlns:a16="http://schemas.microsoft.com/office/drawing/2014/main" val="8249784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Idf.Nr.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Länge (mm)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710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2725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450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64227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DF5169B7-0746-DE45-817F-D6DFF94DA96C}"/>
              </a:ext>
            </a:extLst>
          </p:cNvPr>
          <p:cNvSpPr>
            <a:spLocks noChangeAspect="1"/>
          </p:cNvSpPr>
          <p:nvPr/>
        </p:nvSpPr>
        <p:spPr>
          <a:xfrm>
            <a:off x="1954601" y="4685240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0638DC-E194-B04B-B9F4-511E96DE0300}"/>
              </a:ext>
            </a:extLst>
          </p:cNvPr>
          <p:cNvSpPr>
            <a:spLocks noChangeAspect="1"/>
          </p:cNvSpPr>
          <p:nvPr/>
        </p:nvSpPr>
        <p:spPr>
          <a:xfrm>
            <a:off x="2441593" y="5375391"/>
            <a:ext cx="341971" cy="341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90718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42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28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3343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Restliche Verrohrung an der Baugruppe Espressomaschine durchführen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Blindstopfen*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*nicht in Montagebild abgebildet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216019"/>
            <a:ext cx="2743200" cy="20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buSzPts val="2000"/>
              <a:buNone/>
            </a:pPr>
            <a:r>
              <a:rPr kumimoji="0" lang="de-DE" sz="15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Anmerkung: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Der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Blindstopfen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wird in das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 Y10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gesteckt, solange der Tassenwärmer nicht verbaut wird.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79E511-F6D8-0C4E-9489-98DDE444C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56" y="1541609"/>
            <a:ext cx="5246680" cy="46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23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43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28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93343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Restliche Verrohrung an der Baugruppe Espressomaschine durchführen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Blindstopfen*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*nicht in Montagebild abgebildet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216019"/>
            <a:ext cx="2743200" cy="20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Verrohrung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Verrohrungsplan/Montagebilder durchführen.</a:t>
            </a:r>
          </a:p>
          <a:p>
            <a:pPr marL="0" indent="0">
              <a:buSzPts val="2000"/>
              <a:buNone/>
            </a:pPr>
            <a:r>
              <a:rPr kumimoji="0" lang="de-DE" sz="15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Anmerkung: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Der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Blindstopfen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wird in das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 Y10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gesteckt, solange der Tassenwärmer nicht verbaut wird.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E4966E-0BED-1140-8A5C-A7409FD28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146" y="1492680"/>
            <a:ext cx="2974405" cy="48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1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29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66757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Verkabelung der Magnetventile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64044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538272"/>
            <a:ext cx="2743200" cy="20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Verkabelung der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Magnetventile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gemäß Schaltplanauszug.</a:t>
            </a:r>
          </a:p>
          <a:p>
            <a:pPr marL="0" indent="0">
              <a:buSzPts val="2000"/>
              <a:buNone/>
            </a:pP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Kabel mit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vorgesehenen Kabelhalter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befestigen.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56C00B-24D0-4475-9A33-2828D01C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6" y="1253234"/>
            <a:ext cx="3615366" cy="50475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3D3E84-3171-4932-9328-CAE52D30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630" y="1324316"/>
            <a:ext cx="3596929" cy="50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7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45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30</a:t>
            </a:r>
            <a:endParaRPr kumimoji="0" lang="de-DE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175126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Tropfschale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21821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Wanne Labor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Gitter MMM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Gerader Einschraub-Stutzen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Kontermutter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O-Ring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344922"/>
            <a:ext cx="2743200" cy="20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Geraden Einschraub-Stutzen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in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Wanne Labor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einsetzen,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Kontermutter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O-Ring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von oben überstülpen und mit der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Kontermutter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befestigen.</a:t>
            </a:r>
          </a:p>
          <a:p>
            <a:pPr marL="0" indent="0">
              <a:buSzPts val="2000"/>
              <a:buNone/>
            </a:pP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Das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Gitter MMM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 die Wanne Labor legen.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A691205-78B5-4A1D-9F87-6FE463FC7022}"/>
              </a:ext>
            </a:extLst>
          </p:cNvPr>
          <p:cNvSpPr txBox="1"/>
          <p:nvPr/>
        </p:nvSpPr>
        <p:spPr>
          <a:xfrm>
            <a:off x="8488859" y="357716"/>
            <a:ext cx="362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  <a:r>
              <a:rPr lang="de-DE" sz="2400" b="1" dirty="0">
                <a:solidFill>
                  <a:srgbClr val="ED7D31"/>
                </a:solidFill>
                <a:latin typeface="Georgia Pro Cond" panose="02040506050405020303" pitchFamily="18" charset="0"/>
              </a:rPr>
              <a:t>Tropfschale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078AAC-1629-4B15-96B2-9600B229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78" y="1772380"/>
            <a:ext cx="5756154" cy="4799249"/>
          </a:xfrm>
          <a:prstGeom prst="rect">
            <a:avLst/>
          </a:prstGeom>
        </p:spPr>
      </p:pic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1683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46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3</a:t>
            </a:r>
            <a:r>
              <a:rPr lang="de-DE" sz="32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1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663545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Tropfschale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61531" cy="19112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Espressomaschine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Baugruppe Tropfschale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63916" y="2421457"/>
            <a:ext cx="2743200" cy="201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2000"/>
              <a:buNone/>
            </a:pP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Tropfschale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Füße mit Tropfschalenaufnahme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legen, dabei den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geraden Einschraub-Stutzen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in die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Baugruppe Sammelblock </a:t>
            </a:r>
            <a:r>
              <a:rPr kumimoji="0" lang="de-DE" sz="15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einstecken.</a:t>
            </a:r>
          </a:p>
          <a:p>
            <a:pPr marL="0" indent="0">
              <a:buSzPts val="2000"/>
              <a:buNone/>
            </a:pPr>
            <a:endParaRPr kumimoji="0" lang="de-DE" sz="15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24EDFE8-3AE1-440B-8F97-0CCADFC189F1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3B28EF-E923-E949-AE5F-4CD53203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042" y="1490207"/>
            <a:ext cx="5632908" cy="43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45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102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1" name="Freeform: Shape 104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2" name="Group 106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98;p2">
            <a:extLst>
              <a:ext uri="{FF2B5EF4-FFF2-40B4-BE49-F238E27FC236}">
                <a16:creationId xmlns:a16="http://schemas.microsoft.com/office/drawing/2014/main" id="{9F17177E-5B5E-457C-95AF-55B9057929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DB21BD9-9BBC-4828-A5B6-E80369C64223}"/>
              </a:ext>
            </a:extLst>
          </p:cNvPr>
          <p:cNvSpPr/>
          <p:nvPr/>
        </p:nvSpPr>
        <p:spPr>
          <a:xfrm>
            <a:off x="9144823" y="944524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87AD8C8-C9EC-4CAA-A0DF-9895CCB07B41}"/>
              </a:ext>
            </a:extLst>
          </p:cNvPr>
          <p:cNvSpPr txBox="1"/>
          <p:nvPr/>
        </p:nvSpPr>
        <p:spPr>
          <a:xfrm>
            <a:off x="8488859" y="357716"/>
            <a:ext cx="362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2400" b="1" dirty="0">
                <a:solidFill>
                  <a:srgbClr val="ED7D31"/>
                </a:solidFill>
                <a:latin typeface="Georgia Pro Cond" panose="02040506050405020303" pitchFamily="18" charset="0"/>
              </a:rPr>
              <a:t>Fertige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Espressomaschine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FA7AD02D-75B4-4ABA-B9F9-A3881EFA2A96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Cond" panose="02040506050405020303" pitchFamily="18" charset="0"/>
                <a:ea typeface="+mn-ea"/>
                <a:cs typeface="+mn-cs"/>
                <a:sym typeface="Arial"/>
              </a:rPr>
              <a:t>32</a:t>
            </a:r>
          </a:p>
        </p:txBody>
      </p:sp>
      <p:sp>
        <p:nvSpPr>
          <p:cNvPr id="33" name="Google Shape;97;p2">
            <a:extLst>
              <a:ext uri="{FF2B5EF4-FFF2-40B4-BE49-F238E27FC236}">
                <a16:creationId xmlns:a16="http://schemas.microsoft.com/office/drawing/2014/main" id="{D592E5A1-04F0-4386-8A73-6B7E2493A78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1732F7-01D7-5641-8D82-8BB84AFD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742" y="1135329"/>
            <a:ext cx="5113613" cy="43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8499484" y="353123"/>
            <a:ext cx="357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2400" b="1" dirty="0">
                <a:solidFill>
                  <a:schemeClr val="accent2"/>
                </a:solidFill>
                <a:latin typeface="Georgia Pro Cond" panose="02040506050405020303" pitchFamily="18" charset="0"/>
              </a:rPr>
              <a:t>    Seitenwand Rechts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 Pro Cond" panose="02040506050405020303" pitchFamily="18" charset="0"/>
              <a:cs typeface="Arial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2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600" b="1" dirty="0">
                <a:latin typeface="Arial Nova Cond" panose="020B0506020202020204" pitchFamily="34" charset="0"/>
              </a:rPr>
              <a:t>Zusammenbau Seitenwand rechts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38843" cy="16301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Seitenwand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</a:t>
            </a:r>
            <a:r>
              <a:rPr lang="de-DE" dirty="0" err="1">
                <a:latin typeface="Arial Nova Cond" panose="020B0506020202020204" pitchFamily="34" charset="0"/>
              </a:rPr>
              <a:t>Boilerhalterung</a:t>
            </a:r>
            <a:r>
              <a:rPr lang="de-DE" dirty="0">
                <a:latin typeface="Arial Nova Cond" panose="020B0506020202020204" pitchFamily="34" charset="0"/>
              </a:rPr>
              <a:t> rechts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Hinterer Fuß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Fuß mit Tropfschalenaufnahme rechts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2x Linsenkopfschraube M5x12</a:t>
            </a:r>
          </a:p>
        </p:txBody>
      </p:sp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8DEBC6-F784-4281-9AF9-7DF26DA1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34" y="1740889"/>
            <a:ext cx="4532906" cy="5049063"/>
          </a:xfrm>
          <a:prstGeom prst="rect">
            <a:avLst/>
          </a:prstGeom>
        </p:spPr>
      </p:pic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68123" y="457413"/>
            <a:ext cx="6831073" cy="1235549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114;p4">
            <a:extLst>
              <a:ext uri="{FF2B5EF4-FFF2-40B4-BE49-F238E27FC236}">
                <a16:creationId xmlns:a16="http://schemas.microsoft.com/office/drawing/2014/main" id="{248B62C6-2580-4161-8C64-8E861C59073F}"/>
              </a:ext>
            </a:extLst>
          </p:cNvPr>
          <p:cNvSpPr txBox="1">
            <a:spLocks/>
          </p:cNvSpPr>
          <p:nvPr/>
        </p:nvSpPr>
        <p:spPr>
          <a:xfrm>
            <a:off x="9458896" y="1564519"/>
            <a:ext cx="2643789" cy="364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Die </a:t>
            </a:r>
            <a:r>
              <a:rPr lang="de-DE" sz="1500" i="1" dirty="0" err="1">
                <a:latin typeface="Arial Nova Cond" panose="020B0506020202020204" pitchFamily="34" charset="0"/>
              </a:rPr>
              <a:t>Boilerhalterung</a:t>
            </a:r>
            <a:r>
              <a:rPr lang="de-DE" sz="1500" dirty="0">
                <a:latin typeface="Arial Nova Cond" panose="020B0506020202020204" pitchFamily="34" charset="0"/>
              </a:rPr>
              <a:t> rechts bis Anschlag in vorgesehene Nut einschieben.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Den </a:t>
            </a:r>
            <a:r>
              <a:rPr lang="de-DE" sz="1500" i="1" dirty="0">
                <a:latin typeface="Arial Nova Cond" panose="020B0506020202020204" pitchFamily="34" charset="0"/>
              </a:rPr>
              <a:t>hinteren Fuß</a:t>
            </a:r>
            <a:r>
              <a:rPr lang="de-DE" sz="1500" dirty="0">
                <a:latin typeface="Arial Nova Cond" panose="020B0506020202020204" pitchFamily="34" charset="0"/>
              </a:rPr>
              <a:t> auf die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stecken.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Den </a:t>
            </a:r>
            <a:r>
              <a:rPr lang="de-DE" sz="1500" i="1" dirty="0">
                <a:latin typeface="Arial Nova Cond" panose="020B0506020202020204" pitchFamily="34" charset="0"/>
              </a:rPr>
              <a:t>Fuß mit Tropfschalenaufnahme rechts</a:t>
            </a:r>
            <a:r>
              <a:rPr lang="de-DE" sz="1500" dirty="0">
                <a:latin typeface="Arial Nova Cond" panose="020B0506020202020204" pitchFamily="34" charset="0"/>
              </a:rPr>
              <a:t> an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aufstecken, bis die Langlöcher mit den Gewindebohrungen fluchten um anschließend mit den  </a:t>
            </a:r>
            <a:r>
              <a:rPr lang="de-DE" sz="1500" i="1" dirty="0">
                <a:latin typeface="Arial Nova Cond" panose="020B0506020202020204" pitchFamily="34" charset="0"/>
              </a:rPr>
              <a:t>Linsenkopfschrauben</a:t>
            </a:r>
            <a:r>
              <a:rPr lang="de-DE" sz="1500" dirty="0">
                <a:latin typeface="Arial Nova Cond" panose="020B0506020202020204" pitchFamily="34" charset="0"/>
              </a:rPr>
              <a:t> den </a:t>
            </a:r>
            <a:r>
              <a:rPr lang="de-DE" sz="1500" i="1" dirty="0">
                <a:latin typeface="Arial Nova Cond" panose="020B0506020202020204" pitchFamily="34" charset="0"/>
              </a:rPr>
              <a:t>Fuß mit Tropfschalenaufnahme </a:t>
            </a:r>
            <a:r>
              <a:rPr lang="de-DE" sz="1500" dirty="0">
                <a:latin typeface="Arial Nova Cond" panose="020B0506020202020204" pitchFamily="34" charset="0"/>
              </a:rPr>
              <a:t>an der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zu verschrauben.</a:t>
            </a:r>
          </a:p>
        </p:txBody>
      </p:sp>
    </p:spTree>
    <p:extLst>
      <p:ext uri="{BB962C8B-B14F-4D97-AF65-F5344CB8AC3E}">
        <p14:creationId xmlns:p14="http://schemas.microsoft.com/office/powerpoint/2010/main" val="360411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8463236" y="341039"/>
            <a:ext cx="372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    Seitenwand Links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3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600" b="1" dirty="0">
                <a:latin typeface="Arial Nova Cond" panose="020B0506020202020204" pitchFamily="34" charset="0"/>
              </a:rPr>
              <a:t>Seitenwand links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6738843" cy="16301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Seitenwand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Boilerhalterung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links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Hinterer Fuß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Fuß mit Tropfschalenaufnahme links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Kabelhalter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Linsenkopfschraube M5x12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54170" y="1136540"/>
            <a:ext cx="2594157" cy="51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Die </a:t>
            </a:r>
            <a:r>
              <a:rPr lang="de-DE" sz="1500" i="1" dirty="0" err="1">
                <a:latin typeface="Arial Nova Cond" panose="020B0506020202020204" pitchFamily="34" charset="0"/>
              </a:rPr>
              <a:t>Boilerhalterung</a:t>
            </a:r>
            <a:r>
              <a:rPr lang="de-DE" sz="1500" dirty="0">
                <a:latin typeface="Arial Nova Cond" panose="020B0506020202020204" pitchFamily="34" charset="0"/>
              </a:rPr>
              <a:t> </a:t>
            </a:r>
            <a:r>
              <a:rPr lang="de-DE" sz="1500" i="1" dirty="0">
                <a:latin typeface="Arial Nova Cond" panose="020B0506020202020204" pitchFamily="34" charset="0"/>
              </a:rPr>
              <a:t>links</a:t>
            </a:r>
            <a:r>
              <a:rPr lang="de-DE" sz="1500" dirty="0">
                <a:latin typeface="Arial Nova Cond" panose="020B0506020202020204" pitchFamily="34" charset="0"/>
              </a:rPr>
              <a:t> bis Anschlag in die vorgesehene Nut einschieben.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Den </a:t>
            </a:r>
            <a:r>
              <a:rPr lang="de-DE" sz="1500" i="1" dirty="0">
                <a:latin typeface="Arial Nova Cond" panose="020B0506020202020204" pitchFamily="34" charset="0"/>
              </a:rPr>
              <a:t>Kabelhalter</a:t>
            </a:r>
            <a:r>
              <a:rPr lang="de-DE" sz="1500" dirty="0">
                <a:latin typeface="Arial Nova Cond" panose="020B0506020202020204" pitchFamily="34" charset="0"/>
              </a:rPr>
              <a:t> an der Seitenfläche der </a:t>
            </a:r>
            <a:r>
              <a:rPr lang="de-DE" sz="1500" dirty="0" err="1">
                <a:latin typeface="Arial Nova Cond" panose="020B0506020202020204" pitchFamily="34" charset="0"/>
              </a:rPr>
              <a:t>Boilerhalterung</a:t>
            </a:r>
            <a:r>
              <a:rPr lang="de-DE" sz="1500" dirty="0">
                <a:latin typeface="Arial Nova Cond" panose="020B0506020202020204" pitchFamily="34" charset="0"/>
              </a:rPr>
              <a:t> links an </a:t>
            </a:r>
            <a:r>
              <a:rPr lang="de-DE" sz="1500" dirty="0">
                <a:solidFill>
                  <a:schemeClr val="accent2"/>
                </a:solidFill>
                <a:latin typeface="Arial Nova Cond" panose="020B0506020202020204" pitchFamily="34" charset="0"/>
              </a:rPr>
              <a:t>markierter Position </a:t>
            </a:r>
            <a:r>
              <a:rPr lang="de-DE" sz="1500" dirty="0">
                <a:latin typeface="Arial Nova Cond" panose="020B0506020202020204" pitchFamily="34" charset="0"/>
              </a:rPr>
              <a:t>anbringen.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Den </a:t>
            </a:r>
            <a:r>
              <a:rPr lang="de-DE" sz="1500" i="1" dirty="0">
                <a:latin typeface="Arial Nova Cond" panose="020B0506020202020204" pitchFamily="34" charset="0"/>
              </a:rPr>
              <a:t>Fuß mit Tropfschalenaufnahme links</a:t>
            </a:r>
            <a:r>
              <a:rPr lang="de-DE" sz="1500" dirty="0">
                <a:latin typeface="Arial Nova Cond" panose="020B0506020202020204" pitchFamily="34" charset="0"/>
              </a:rPr>
              <a:t> an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aufstecken, bis die Langlöcher mit den Gewindebohrungen fluchten um anschließend mit den  </a:t>
            </a:r>
            <a:r>
              <a:rPr lang="de-DE" sz="1500" i="1" dirty="0">
                <a:latin typeface="Arial Nova Cond" panose="020B0506020202020204" pitchFamily="34" charset="0"/>
              </a:rPr>
              <a:t>Linsenkopfschrauben</a:t>
            </a:r>
            <a:r>
              <a:rPr lang="de-DE" sz="1500" dirty="0">
                <a:latin typeface="Arial Nova Cond" panose="020B0506020202020204" pitchFamily="34" charset="0"/>
              </a:rPr>
              <a:t> den </a:t>
            </a:r>
            <a:r>
              <a:rPr lang="de-DE" sz="1500" i="1" dirty="0">
                <a:latin typeface="Arial Nova Cond" panose="020B0506020202020204" pitchFamily="34" charset="0"/>
              </a:rPr>
              <a:t>Fuß mit Tropfschalenaufnahme </a:t>
            </a:r>
            <a:r>
              <a:rPr lang="de-DE" sz="1500" dirty="0">
                <a:latin typeface="Arial Nova Cond" panose="020B0506020202020204" pitchFamily="34" charset="0"/>
              </a:rPr>
              <a:t>an der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zu verschrauben.</a:t>
            </a:r>
          </a:p>
          <a:p>
            <a:pPr marL="0" indent="0"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Ankleben des zweiten </a:t>
            </a:r>
            <a:r>
              <a:rPr lang="de-DE" sz="1500" i="1" dirty="0">
                <a:latin typeface="Arial Nova Cond" panose="020B0506020202020204" pitchFamily="34" charset="0"/>
              </a:rPr>
              <a:t>Kabelhalters</a:t>
            </a:r>
            <a:r>
              <a:rPr lang="de-DE" sz="1500" dirty="0">
                <a:latin typeface="Arial Nova Cond" panose="020B0506020202020204" pitchFamily="34" charset="0"/>
              </a:rPr>
              <a:t> an </a:t>
            </a:r>
            <a:r>
              <a:rPr lang="de-DE" sz="1500" dirty="0">
                <a:solidFill>
                  <a:schemeClr val="accent2"/>
                </a:solidFill>
                <a:latin typeface="Arial Nova Cond" panose="020B0506020202020204" pitchFamily="34" charset="0"/>
              </a:rPr>
              <a:t>markierter Position</a:t>
            </a:r>
            <a:r>
              <a:rPr lang="de-DE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 </a:t>
            </a:r>
            <a:r>
              <a:rPr lang="de-DE" sz="1500" i="1" dirty="0">
                <a:solidFill>
                  <a:schemeClr val="tx1"/>
                </a:solidFill>
                <a:latin typeface="Arial Nova Cond" panose="020B0506020202020204" pitchFamily="34" charset="0"/>
              </a:rPr>
              <a:t>(kleine Darstellung)</a:t>
            </a:r>
            <a:r>
              <a:rPr lang="de-DE" sz="1500" dirty="0">
                <a:solidFill>
                  <a:schemeClr val="tx1"/>
                </a:solidFill>
                <a:latin typeface="Arial Nova Cond" panose="020B0506020202020204" pitchFamily="34" charset="0"/>
              </a:rPr>
              <a:t>.</a:t>
            </a:r>
            <a:endParaRPr lang="de-DE" sz="1500" dirty="0">
              <a:latin typeface="Arial Nova Cond" panose="020B0506020202020204" pitchFamily="34" charset="0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DB507C1-D7C2-4837-8717-77A8D4FD78C5}"/>
              </a:ext>
            </a:extLst>
          </p:cNvPr>
          <p:cNvGrpSpPr/>
          <p:nvPr/>
        </p:nvGrpSpPr>
        <p:grpSpPr>
          <a:xfrm>
            <a:off x="3170316" y="1871703"/>
            <a:ext cx="4442755" cy="4608693"/>
            <a:chOff x="7168336" y="1553250"/>
            <a:chExt cx="4185464" cy="4499226"/>
          </a:xfrm>
        </p:grpSpPr>
        <p:pic>
          <p:nvPicPr>
            <p:cNvPr id="22" name="Grafik 21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D93193D5-2B67-4255-B60A-CF09C652B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8336" y="1553250"/>
              <a:ext cx="4185464" cy="4499226"/>
            </a:xfrm>
            <a:prstGeom prst="rect">
              <a:avLst/>
            </a:prstGeom>
          </p:spPr>
        </p:pic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816A938C-C540-456D-B0D1-70C3047D0C4B}"/>
                </a:ext>
              </a:extLst>
            </p:cNvPr>
            <p:cNvCxnSpPr/>
            <p:nvPr/>
          </p:nvCxnSpPr>
          <p:spPr>
            <a:xfrm flipV="1">
              <a:off x="9302750" y="3177394"/>
              <a:ext cx="679450" cy="4953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Grafik 23" descr="Ein Bild, das Text enthält.&#10;&#10;Automatisch generierte Beschreibung">
            <a:extLst>
              <a:ext uri="{FF2B5EF4-FFF2-40B4-BE49-F238E27FC236}">
                <a16:creationId xmlns:a16="http://schemas.microsoft.com/office/drawing/2014/main" id="{06329268-9519-4544-A0E5-EE82296E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83" y="2197033"/>
            <a:ext cx="2001721" cy="2239183"/>
          </a:xfrm>
          <a:prstGeom prst="rect">
            <a:avLst/>
          </a:prstGeom>
        </p:spPr>
      </p:pic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962EAF89-66A6-4557-B66C-7E4BE7406B83}"/>
              </a:ext>
            </a:extLst>
          </p:cNvPr>
          <p:cNvSpPr/>
          <p:nvPr/>
        </p:nvSpPr>
        <p:spPr>
          <a:xfrm>
            <a:off x="1127502" y="456292"/>
            <a:ext cx="6831073" cy="1235549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062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4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 Cond" panose="02040506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949529" cy="967553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de-DE" sz="1600" b="1" dirty="0">
                <a:latin typeface="Arial Nova Cond" panose="020B0506020202020204" pitchFamily="34" charset="0"/>
              </a:rPr>
              <a:t>Zusammenbau Seitenwand links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1" y="824545"/>
            <a:ext cx="6949529" cy="16301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Baugruppe Seitenwand links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1x Baugruppe Sammelblock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de-DE" dirty="0">
              <a:latin typeface="Arial Nova Cond" panose="020B0506020202020204" pitchFamily="34" charset="0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2x Zylinderkopfschraube M4x60 (ISO 4762)</a:t>
            </a:r>
          </a:p>
          <a:p>
            <a:pPr marL="2857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dirty="0">
                <a:latin typeface="Arial Nova Cond" panose="020B0506020202020204" pitchFamily="34" charset="0"/>
              </a:rPr>
              <a:t>2x Mutter M4 (ISO 4032)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56415" y="2699737"/>
            <a:ext cx="2709967" cy="98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dirty="0">
                <a:latin typeface="Arial Nova Cond" panose="020B0506020202020204" pitchFamily="34" charset="0"/>
              </a:rPr>
              <a:t>Den vorbereiteten </a:t>
            </a:r>
            <a:r>
              <a:rPr lang="de-DE" sz="1500" i="1" dirty="0">
                <a:latin typeface="Arial Nova Cond" panose="020B0506020202020204" pitchFamily="34" charset="0"/>
              </a:rPr>
              <a:t>Sammelblock</a:t>
            </a:r>
            <a:r>
              <a:rPr lang="de-DE" sz="1500" dirty="0">
                <a:latin typeface="Arial Nova Cond" panose="020B0506020202020204" pitchFamily="34" charset="0"/>
              </a:rPr>
              <a:t> mit den </a:t>
            </a:r>
            <a:r>
              <a:rPr lang="de-DE" sz="1500" i="1" dirty="0">
                <a:latin typeface="Arial Nova Cond" panose="020B0506020202020204" pitchFamily="34" charset="0"/>
              </a:rPr>
              <a:t>Schrauben</a:t>
            </a:r>
            <a:r>
              <a:rPr lang="de-DE" sz="1500" dirty="0">
                <a:latin typeface="Arial Nova Cond" panose="020B0506020202020204" pitchFamily="34" charset="0"/>
              </a:rPr>
              <a:t> an der </a:t>
            </a:r>
            <a:r>
              <a:rPr lang="de-DE" sz="1500" i="1" dirty="0">
                <a:latin typeface="Arial Nova Cond" panose="020B0506020202020204" pitchFamily="34" charset="0"/>
              </a:rPr>
              <a:t>Seitenwand</a:t>
            </a:r>
            <a:r>
              <a:rPr lang="de-DE" sz="1500" dirty="0">
                <a:latin typeface="Arial Nova Cond" panose="020B0506020202020204" pitchFamily="34" charset="0"/>
              </a:rPr>
              <a:t> anbringen und mit </a:t>
            </a:r>
            <a:r>
              <a:rPr lang="de-DE" sz="1500" i="1" dirty="0">
                <a:latin typeface="Arial Nova Cond" panose="020B0506020202020204" pitchFamily="34" charset="0"/>
              </a:rPr>
              <a:t>Muttern</a:t>
            </a:r>
            <a:r>
              <a:rPr lang="de-DE" sz="1500" dirty="0">
                <a:latin typeface="Arial Nova Cond" panose="020B0506020202020204" pitchFamily="34" charset="0"/>
              </a:rPr>
              <a:t> kontern.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59074BE-3CE3-4C4D-B942-74647DD31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3"/>
          <a:stretch/>
        </p:blipFill>
        <p:spPr>
          <a:xfrm>
            <a:off x="2305307" y="1620406"/>
            <a:ext cx="4323256" cy="5101070"/>
          </a:xfrm>
          <a:prstGeom prst="rect">
            <a:avLst/>
          </a:prstGeom>
        </p:spPr>
      </p:pic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88A6270-39B8-40C4-AA16-B6E86A25C739}"/>
              </a:ext>
            </a:extLst>
          </p:cNvPr>
          <p:cNvSpPr txBox="1"/>
          <p:nvPr/>
        </p:nvSpPr>
        <p:spPr>
          <a:xfrm>
            <a:off x="8467261" y="337011"/>
            <a:ext cx="369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    Seitenwand Links</a:t>
            </a:r>
          </a:p>
        </p:txBody>
      </p:sp>
    </p:spTree>
    <p:extLst>
      <p:ext uri="{BB962C8B-B14F-4D97-AF65-F5344CB8AC3E}">
        <p14:creationId xmlns:p14="http://schemas.microsoft.com/office/powerpoint/2010/main" val="358346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13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7" name="Freeform: Shape 115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48" name="Group 117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7937139" y="341044"/>
            <a:ext cx="419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L-Profil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5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20735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L-Profil 1 vorbereiten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452F8FF-1924-4CA9-A00E-6DA5A014CCF1}"/>
              </a:ext>
            </a:extLst>
          </p:cNvPr>
          <p:cNvSpPr txBox="1"/>
          <p:nvPr/>
        </p:nvSpPr>
        <p:spPr>
          <a:xfrm>
            <a:off x="1219732" y="824545"/>
            <a:ext cx="7201220" cy="13696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L-Profil gleichschenklig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Gerade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Dampflanze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Teewasserauslass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Beilagscheibe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(ISO7090-12-200HV)</a:t>
            </a:r>
          </a:p>
        </p:txBody>
      </p:sp>
      <p:sp>
        <p:nvSpPr>
          <p:cNvPr id="53" name="Google Shape;114;p4">
            <a:extLst>
              <a:ext uri="{FF2B5EF4-FFF2-40B4-BE49-F238E27FC236}">
                <a16:creationId xmlns:a16="http://schemas.microsoft.com/office/drawing/2014/main" id="{B85A3E24-6F3A-4655-B72C-22D2E7062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4039" y="2597968"/>
            <a:ext cx="2693033" cy="180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Dampflanze/Teewasserauslass </a:t>
            </a:r>
            <a:r>
              <a:rPr lang="de-DE" sz="1500" dirty="0">
                <a:latin typeface="Arial Nova Cond" panose="020B0506020202020204" pitchFamily="34" charset="0"/>
              </a:rPr>
              <a:t>in die vorgesehenen Bohrlöcher stecken.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Anschließend mit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Beilagscheiben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und 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geraden </a:t>
            </a:r>
            <a:r>
              <a:rPr kumimoji="0" lang="de-DE" sz="1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Aufschraub</a:t>
            </a:r>
            <a:r>
              <a:rPr kumimoji="0" lang="de-DE" sz="1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-Verschraubungen</a:t>
            </a: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 kontern.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D28F4C6-A6E0-4748-824C-322BF24EC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26" y="1836003"/>
            <a:ext cx="5701546" cy="4734010"/>
          </a:xfrm>
          <a:prstGeom prst="rect">
            <a:avLst/>
          </a:prstGeom>
        </p:spPr>
      </p:pic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18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8;p2">
            <a:extLst>
              <a:ext uri="{FF2B5EF4-FFF2-40B4-BE49-F238E27FC236}">
                <a16:creationId xmlns:a16="http://schemas.microsoft.com/office/drawing/2014/main" id="{794769A5-799A-4534-8688-1039B7B6F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06736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de-DE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9237F2-74D6-4D3B-BF0C-F21694A54B84}"/>
              </a:ext>
            </a:extLst>
          </p:cNvPr>
          <p:cNvSpPr/>
          <p:nvPr/>
        </p:nvSpPr>
        <p:spPr>
          <a:xfrm>
            <a:off x="9108690" y="915965"/>
            <a:ext cx="1973815" cy="153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743CF21-1219-43FE-A4B3-A990DB28385F}"/>
              </a:ext>
            </a:extLst>
          </p:cNvPr>
          <p:cNvSpPr txBox="1"/>
          <p:nvPr/>
        </p:nvSpPr>
        <p:spPr>
          <a:xfrm>
            <a:off x="7937139" y="341044"/>
            <a:ext cx="419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 Pro Cond" panose="02040506050405020303" pitchFamily="18" charset="0"/>
                <a:cs typeface="Arial"/>
                <a:sym typeface="Arial"/>
              </a:rPr>
              <a:t>Baugruppe L-Profil</a:t>
            </a: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CFADAD20-8219-4D0C-BCCE-324AA23FC2F7}"/>
              </a:ext>
            </a:extLst>
          </p:cNvPr>
          <p:cNvSpPr/>
          <p:nvPr/>
        </p:nvSpPr>
        <p:spPr>
          <a:xfrm>
            <a:off x="323869" y="315111"/>
            <a:ext cx="720000" cy="720000"/>
          </a:xfrm>
          <a:prstGeom prst="roundRect">
            <a:avLst>
              <a:gd name="adj" fmla="val 614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de-DE" sz="3600" b="1" dirty="0">
                <a:solidFill>
                  <a:srgbClr val="FFFFFF"/>
                </a:solidFill>
                <a:latin typeface="Georgia Pro Cond" panose="02040506050405020303" pitchFamily="18" charset="0"/>
              </a:rPr>
              <a:t>5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696C4983-84F6-4F22-B9CF-56AA0D404E45}"/>
              </a:ext>
            </a:extLst>
          </p:cNvPr>
          <p:cNvSpPr/>
          <p:nvPr/>
        </p:nvSpPr>
        <p:spPr>
          <a:xfrm>
            <a:off x="1127502" y="456293"/>
            <a:ext cx="6831073" cy="1207352"/>
          </a:xfrm>
          <a:prstGeom prst="roundRect">
            <a:avLst>
              <a:gd name="adj" fmla="val 3765"/>
            </a:avLst>
          </a:prstGeom>
          <a:solidFill>
            <a:schemeClr val="tx1">
              <a:lumMod val="75000"/>
              <a:lumOff val="25000"/>
              <a:alpha val="1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E04DFDF0-244E-4CF3-94B9-AF5695B00AEC}"/>
              </a:ext>
            </a:extLst>
          </p:cNvPr>
          <p:cNvSpPr txBox="1"/>
          <p:nvPr/>
        </p:nvSpPr>
        <p:spPr>
          <a:xfrm>
            <a:off x="1097191" y="505192"/>
            <a:ext cx="773359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L-Profil 2 vorbereiten</a:t>
            </a:r>
          </a:p>
        </p:txBody>
      </p:sp>
      <p:sp>
        <p:nvSpPr>
          <p:cNvPr id="48" name="Google Shape;97;p2">
            <a:extLst>
              <a:ext uri="{FF2B5EF4-FFF2-40B4-BE49-F238E27FC236}">
                <a16:creationId xmlns:a16="http://schemas.microsoft.com/office/drawing/2014/main" id="{C26A0B70-4BCD-4538-BFE2-D8D3FE55DFC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6549" y="630822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Montageanleitung Variante Labor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5B76171-D48C-8F41-9A67-9618C8DE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00" y="2423400"/>
            <a:ext cx="3204352" cy="39955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5F59BEF-43C4-9040-A779-B7E420EDB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9" y="2134093"/>
            <a:ext cx="4410673" cy="29632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09DA823-2B5E-E04C-BCAF-C4086CDC49BD}"/>
              </a:ext>
            </a:extLst>
          </p:cNvPr>
          <p:cNvSpPr txBox="1"/>
          <p:nvPr/>
        </p:nvSpPr>
        <p:spPr>
          <a:xfrm>
            <a:off x="1219732" y="824545"/>
            <a:ext cx="7201220" cy="13696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L-Profil gleichschenklig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M5 Schraube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2x M5 Mutter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latin typeface="Arial Nova Cond" panose="020B0506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1x </a:t>
            </a:r>
            <a:r>
              <a:rPr lang="de-DE" dirty="0">
                <a:latin typeface="Arial Nova Cond" panose="020B0506020202020204" pitchFamily="34" charset="0"/>
              </a:rPr>
              <a:t>Brühgruppenhalterung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Cond" panose="020B050602020202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latin typeface="Arial Nova Cond" panose="020B0506020202020204" pitchFamily="34" charset="0"/>
              </a:rPr>
              <a:t>1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x Zusammenbau Brühgruppe</a:t>
            </a:r>
          </a:p>
        </p:txBody>
      </p:sp>
      <p:sp>
        <p:nvSpPr>
          <p:cNvPr id="22" name="Google Shape;114;p4">
            <a:extLst>
              <a:ext uri="{FF2B5EF4-FFF2-40B4-BE49-F238E27FC236}">
                <a16:creationId xmlns:a16="http://schemas.microsoft.com/office/drawing/2014/main" id="{9A8057AB-CB93-BF43-AF9E-C7A792EA35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4039" y="2597968"/>
            <a:ext cx="2693033" cy="180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1500" i="1" dirty="0">
                <a:latin typeface="Arial Nova Cond" panose="020B0506020202020204" pitchFamily="34" charset="0"/>
              </a:rPr>
              <a:t>Halterung durch vorgesehene Löcher mit  in L-Schiene verschrauben.</a:t>
            </a:r>
            <a:endParaRPr lang="de-DE" sz="1500" dirty="0">
              <a:latin typeface="Arial Nova Cond" panose="020B0506020202020204" pitchFamily="34" charset="0"/>
            </a:endParaRPr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kumimoji="0" lang="de-DE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Cond" panose="020B0506020202020204" pitchFamily="34" charset="0"/>
                <a:cs typeface="Arial"/>
                <a:sym typeface="Arial"/>
              </a:rPr>
              <a:t>Anschließend Brühgruppe einsetzen und mit 2 Stiften und 4 M5 Schrauben fixieren.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de-DE" sz="15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9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Microsoft Macintosh PowerPoint</Application>
  <PresentationFormat>Breitbild</PresentationFormat>
  <Paragraphs>965</Paragraphs>
  <Slides>47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4" baseType="lpstr">
      <vt:lpstr>Arial</vt:lpstr>
      <vt:lpstr>Arial Nova Cond</vt:lpstr>
      <vt:lpstr>Calibri</vt:lpstr>
      <vt:lpstr>Georgia Pro Cond</vt:lpstr>
      <vt:lpstr>Wingdings</vt:lpstr>
      <vt:lpstr>Office</vt:lpstr>
      <vt:lpstr>1_Office</vt:lpstr>
      <vt:lpstr>Montageanleitung              Variante Labor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Montageanleitung Variante Labor</dc:title>
  <dc:creator>Manuel</dc:creator>
  <cp:lastModifiedBy>intra</cp:lastModifiedBy>
  <cp:revision>38</cp:revision>
  <dcterms:created xsi:type="dcterms:W3CDTF">2021-07-30T11:45:19Z</dcterms:created>
  <dcterms:modified xsi:type="dcterms:W3CDTF">2022-02-15T14:28:34Z</dcterms:modified>
</cp:coreProperties>
</file>